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embeddedFontLst>
    <p:embeddedFont>
      <p:font typeface="Play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iEYi99UJMDZx5c8TJ1DpOTLMa8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Play-bold.fntdata"/><Relationship Id="rId23" Type="http://schemas.openxmlformats.org/officeDocument/2006/relationships/font" Target="fonts/Play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" name="Google Shape;12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" name="Google Shape;6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" name="Google Shape;7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" name="Google Shape;7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653cdfa_0_55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g2fab653cdfa_0_55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g2fab653cdfa_0_5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fab653cdfa_0_90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2fab653cdfa_0_90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2fab653cdfa_0_9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653cdfa_0_9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ab653cdfa_0_96"/>
          <p:cNvSpPr txBox="1"/>
          <p:nvPr>
            <p:ph type="title"/>
          </p:nvPr>
        </p:nvSpPr>
        <p:spPr>
          <a:xfrm>
            <a:off x="1143000" y="872935"/>
            <a:ext cx="99060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g2fab653cdfa_0_96"/>
          <p:cNvSpPr txBox="1"/>
          <p:nvPr>
            <p:ph idx="1" type="body"/>
          </p:nvPr>
        </p:nvSpPr>
        <p:spPr>
          <a:xfrm>
            <a:off x="1143000" y="2332026"/>
            <a:ext cx="9906000" cy="3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2286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g2fab653cdfa_0_96"/>
          <p:cNvSpPr txBox="1"/>
          <p:nvPr>
            <p:ph idx="10" type="dt"/>
          </p:nvPr>
        </p:nvSpPr>
        <p:spPr>
          <a:xfrm>
            <a:off x="7388157" y="6356350"/>
            <a:ext cx="3093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2fab653cdfa_0_96"/>
          <p:cNvSpPr txBox="1"/>
          <p:nvPr>
            <p:ph idx="11" type="ftr"/>
          </p:nvPr>
        </p:nvSpPr>
        <p:spPr>
          <a:xfrm>
            <a:off x="1143000" y="6356350"/>
            <a:ext cx="395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2fab653cdfa_0_96"/>
          <p:cNvSpPr txBox="1"/>
          <p:nvPr>
            <p:ph idx="12" type="sldNum"/>
          </p:nvPr>
        </p:nvSpPr>
        <p:spPr>
          <a:xfrm>
            <a:off x="10423186" y="6356350"/>
            <a:ext cx="625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653cdfa_0_59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g2fab653cdfa_0_5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fab653cdfa_0_6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g2fab653cdfa_0_6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g2fab653cdfa_0_6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653cdfa_0_6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653cdfa_0_66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g2fab653cdfa_0_66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g2fab653cdfa_0_6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fab653cdfa_0_7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g2fab653cdfa_0_7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fab653cdfa_0_74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g2fab653cdfa_0_74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g2fab653cdfa_0_7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653cdfa_0_7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g2fab653cdfa_0_7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fab653cdfa_0_8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2fab653cdfa_0_81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g2fab653cdfa_0_81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g2fab653cdfa_0_81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g2fab653cdfa_0_8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fab653cdfa_0_87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g2fab653cdfa_0_8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fab653cdfa_0_5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2fab653cdfa_0_5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2fab653cdfa_0_5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>
            <p:ph type="ctrTitle"/>
          </p:nvPr>
        </p:nvSpPr>
        <p:spPr>
          <a:xfrm>
            <a:off x="1143000" y="1181100"/>
            <a:ext cx="6356400" cy="24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</a:pPr>
            <a:r>
              <a:rPr lang="hu-HU">
                <a:solidFill>
                  <a:schemeClr val="lt1"/>
                </a:solidFill>
              </a:rPr>
              <a:t>A</a:t>
            </a:r>
            <a:r>
              <a:rPr lang="hu-HU"/>
              <a:t> BUDAI VÁRNEGYED</a:t>
            </a:r>
            <a:endParaRPr/>
          </a:p>
        </p:txBody>
      </p:sp>
      <p:sp>
        <p:nvSpPr>
          <p:cNvPr id="61" name="Google Shape;61;p1"/>
          <p:cNvSpPr txBox="1"/>
          <p:nvPr>
            <p:ph idx="1" type="subTitle"/>
          </p:nvPr>
        </p:nvSpPr>
        <p:spPr>
          <a:xfrm>
            <a:off x="6756899" y="3663000"/>
            <a:ext cx="54351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hu-HU"/>
              <a:t>Hosszmetszeti történeti áttekintés</a:t>
            </a:r>
            <a:endParaRPr/>
          </a:p>
        </p:txBody>
      </p:sp>
      <p:pic>
        <p:nvPicPr>
          <p:cNvPr id="62" name="Google Shape;6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81700"/>
            <a:ext cx="4433047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 txBox="1"/>
          <p:nvPr>
            <p:ph type="title"/>
          </p:nvPr>
        </p:nvSpPr>
        <p:spPr>
          <a:xfrm>
            <a:off x="1143000" y="252767"/>
            <a:ext cx="9905999" cy="56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Play"/>
              <a:buNone/>
            </a:pPr>
            <a:r>
              <a:rPr lang="hu-HU"/>
              <a:t>Buda látképe, 1761</a:t>
            </a:r>
            <a:endParaRPr/>
          </a:p>
        </p:txBody>
      </p:sp>
      <p:pic>
        <p:nvPicPr>
          <p:cNvPr id="120" name="Google Shape;120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923925"/>
            <a:ext cx="10195777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"/>
          <p:cNvSpPr txBox="1"/>
          <p:nvPr>
            <p:ph type="title"/>
          </p:nvPr>
        </p:nvSpPr>
        <p:spPr>
          <a:xfrm>
            <a:off x="1143000" y="872935"/>
            <a:ext cx="9905999" cy="361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hu-HU" sz="2400">
                <a:latin typeface="Times New Roman"/>
                <a:ea typeface="Times New Roman"/>
                <a:cs typeface="Times New Roman"/>
                <a:sym typeface="Times New Roman"/>
              </a:rPr>
              <a:t>Pest-Buda látképe a Gellért-hegyről – Lánchíd és hajóhíd, 1853</a:t>
            </a:r>
            <a:br>
              <a:rPr lang="hu-HU" sz="2400">
                <a:latin typeface="Calibri"/>
                <a:ea typeface="Calibri"/>
                <a:cs typeface="Calibri"/>
                <a:sym typeface="Calibri"/>
              </a:rPr>
            </a:br>
            <a:endParaRPr sz="4800"/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27" name="Google Shape;12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703" y="1340528"/>
            <a:ext cx="10573305" cy="5050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 txBox="1"/>
          <p:nvPr>
            <p:ph type="title"/>
          </p:nvPr>
        </p:nvSpPr>
        <p:spPr>
          <a:xfrm>
            <a:off x="834502" y="349060"/>
            <a:ext cx="10214498" cy="517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lay"/>
              <a:buNone/>
            </a:pPr>
            <a:r>
              <a:rPr lang="hu-HU" sz="2800"/>
              <a:t>Az I. hadtest rohama a Fehérvári kapu és a mellette lévő rés ellen</a:t>
            </a:r>
            <a:endParaRPr/>
          </a:p>
        </p:txBody>
      </p:sp>
      <p:pic>
        <p:nvPicPr>
          <p:cNvPr id="133" name="Google Shape;133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9798" y="866775"/>
            <a:ext cx="8753262" cy="590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/>
          <p:nvPr>
            <p:ph type="title"/>
          </p:nvPr>
        </p:nvSpPr>
        <p:spPr>
          <a:xfrm flipH="1">
            <a:off x="552449" y="6305550"/>
            <a:ext cx="10582275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</a:pPr>
            <a:r>
              <a:rPr lang="hu-HU" sz="3200"/>
              <a:t>A Mátyás-templom átépítése és az átadott Halászbástya</a:t>
            </a:r>
            <a:endParaRPr/>
          </a:p>
        </p:txBody>
      </p:sp>
      <p:pic>
        <p:nvPicPr>
          <p:cNvPr descr="A képen kültéri, ég, rajz, épület látható&#10;&#10;Automatikusan generált leírás" id="139" name="Google Shape;139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154"/>
            <a:ext cx="4381500" cy="613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1500" y="859183"/>
            <a:ext cx="7810500" cy="5357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/>
          <p:nvPr>
            <p:ph type="title"/>
          </p:nvPr>
        </p:nvSpPr>
        <p:spPr>
          <a:xfrm flipH="1">
            <a:off x="1143000" y="314325"/>
            <a:ext cx="9905999" cy="55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Play"/>
              <a:buNone/>
            </a:pPr>
            <a:r>
              <a:rPr lang="hu-HU"/>
              <a:t>A Budai Várpalota az átépítés előtt</a:t>
            </a:r>
            <a:endParaRPr/>
          </a:p>
        </p:txBody>
      </p:sp>
      <p:pic>
        <p:nvPicPr>
          <p:cNvPr id="146" name="Google Shape;146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5436" y="1106028"/>
            <a:ext cx="12457436" cy="575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>
            <p:ph type="title"/>
          </p:nvPr>
        </p:nvSpPr>
        <p:spPr>
          <a:xfrm flipH="1">
            <a:off x="1143000" y="295275"/>
            <a:ext cx="9905999" cy="577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Play"/>
              <a:buNone/>
            </a:pPr>
            <a:r>
              <a:rPr lang="hu-HU"/>
              <a:t>A Budai Várpalota az 1930-as években</a:t>
            </a:r>
            <a:endParaRPr/>
          </a:p>
        </p:txBody>
      </p:sp>
      <p:pic>
        <p:nvPicPr>
          <p:cNvPr id="152" name="Google Shape;152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1282" y="872936"/>
            <a:ext cx="9866742" cy="5861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10001250" y="872935"/>
            <a:ext cx="2009775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None/>
            </a:pPr>
            <a:r>
              <a:rPr lang="hu-HU" sz="2400"/>
              <a:t>Légifotó 1930-ból</a:t>
            </a:r>
            <a:endParaRPr/>
          </a:p>
        </p:txBody>
      </p:sp>
      <p:pic>
        <p:nvPicPr>
          <p:cNvPr id="158" name="Google Shape;158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910604" cy="67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>
            <p:ph type="title"/>
          </p:nvPr>
        </p:nvSpPr>
        <p:spPr>
          <a:xfrm flipH="1">
            <a:off x="5166359" y="447674"/>
            <a:ext cx="6311266" cy="504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lay"/>
              <a:buNone/>
            </a:pPr>
            <a:r>
              <a:rPr lang="hu-HU" sz="2800"/>
              <a:t>A Mátyás-templom 1945 februárjában</a:t>
            </a:r>
            <a:endParaRPr/>
          </a:p>
        </p:txBody>
      </p:sp>
      <p:pic>
        <p:nvPicPr>
          <p:cNvPr descr="A képen kültéri, ég, fekete-fehér, épület látható&#10;&#10;Automatikusan generált leírás" id="164" name="Google Shape;164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4772025" cy="6830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kültéri, épület, út, ég látható&#10;&#10;Automatikusan generált leírás" id="165" name="Google Shape;16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2023" y="1180337"/>
            <a:ext cx="7544005" cy="5420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>
            <p:ph type="title"/>
          </p:nvPr>
        </p:nvSpPr>
        <p:spPr>
          <a:xfrm flipH="1">
            <a:off x="195309" y="381000"/>
            <a:ext cx="11709646" cy="4919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lay"/>
              <a:buNone/>
            </a:pPr>
            <a:r>
              <a:rPr lang="hu-HU" sz="2800"/>
              <a:t>A Szent György tér 1945 februárjában – szemben a rommá lőtt Sándor-palota</a:t>
            </a:r>
            <a:endParaRPr/>
          </a:p>
        </p:txBody>
      </p:sp>
      <p:pic>
        <p:nvPicPr>
          <p:cNvPr descr="A képen kültéri, jármű, épület, Szárazföldi jármű látható&#10;&#10;Automatikusan generált leírás" id="171" name="Google Shape;171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7799" y="872936"/>
            <a:ext cx="8546341" cy="590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/>
          <p:nvPr>
            <p:ph type="title"/>
          </p:nvPr>
        </p:nvSpPr>
        <p:spPr>
          <a:xfrm>
            <a:off x="6305550" y="872935"/>
            <a:ext cx="4743449" cy="30799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hu-HU"/>
              <a:t>A Budavári Palota és a Várnegyed légifelvételről</a:t>
            </a:r>
            <a:endParaRPr/>
          </a:p>
        </p:txBody>
      </p:sp>
      <p:pic>
        <p:nvPicPr>
          <p:cNvPr id="68" name="Google Shape;68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5162550" cy="688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/>
          <p:nvPr>
            <p:ph type="title"/>
          </p:nvPr>
        </p:nvSpPr>
        <p:spPr>
          <a:xfrm>
            <a:off x="5962650" y="996760"/>
            <a:ext cx="4305300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hu-HU"/>
              <a:t>Mikoviny Sámuel térképe 1737-ből</a:t>
            </a:r>
            <a:endParaRPr/>
          </a:p>
        </p:txBody>
      </p:sp>
      <p:sp>
        <p:nvSpPr>
          <p:cNvPr id="74" name="Google Shape;74;p3"/>
          <p:cNvSpPr txBox="1"/>
          <p:nvPr>
            <p:ph idx="1" type="body"/>
          </p:nvPr>
        </p:nvSpPr>
        <p:spPr>
          <a:xfrm>
            <a:off x="5721350" y="2332026"/>
            <a:ext cx="5327649" cy="35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hu-HU"/>
              <a:t>A térképen jól látható a budai Várhegyen létrejött település, amely a 13. században még nem volt ennyire kiépülve.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hu-HU"/>
              <a:t>A pesti oldalon jól kivehető a korabeli Pest kiterjedése, illetve az 1760-as évekig meglévő dunai fattyúág, amelynek nyomvonala a mai Nagykörút vonalán húzódott.</a:t>
            </a:r>
            <a:endParaRPr/>
          </a:p>
        </p:txBody>
      </p:sp>
      <p:pic>
        <p:nvPicPr>
          <p:cNvPr id="75" name="Google Shape;7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650" y="-14293"/>
            <a:ext cx="4711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/>
          <p:nvPr>
            <p:ph type="title"/>
          </p:nvPr>
        </p:nvSpPr>
        <p:spPr>
          <a:xfrm>
            <a:off x="42125" y="331434"/>
            <a:ext cx="5912484" cy="5681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None/>
            </a:pPr>
            <a:r>
              <a:rPr lang="hu-HU" sz="2400"/>
              <a:t>Az István-torony a 14. század közepén épült</a:t>
            </a:r>
            <a:endParaRPr/>
          </a:p>
        </p:txBody>
      </p:sp>
      <p:pic>
        <p:nvPicPr>
          <p:cNvPr id="81" name="Google Shape;81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6010" y="939610"/>
            <a:ext cx="3020671" cy="5223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da vára" id="82" name="Google Shape;8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7890" y="939610"/>
            <a:ext cx="628650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"/>
          <p:cNvSpPr txBox="1"/>
          <p:nvPr/>
        </p:nvSpPr>
        <p:spPr>
          <a:xfrm>
            <a:off x="5057890" y="5361115"/>
            <a:ext cx="62865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 budai Vár a 15. század végén (rekonstrukciós rajz)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/>
          <p:nvPr>
            <p:ph type="title"/>
          </p:nvPr>
        </p:nvSpPr>
        <p:spPr>
          <a:xfrm>
            <a:off x="4105275" y="872935"/>
            <a:ext cx="7439024" cy="736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Play"/>
              <a:buNone/>
            </a:pPr>
            <a:r>
              <a:rPr lang="hu-HU"/>
              <a:t>A királyi palota keletről, Schedel-féle metszet, 1493</a:t>
            </a:r>
            <a:endParaRPr/>
          </a:p>
        </p:txBody>
      </p:sp>
      <p:pic>
        <p:nvPicPr>
          <p:cNvPr id="89" name="Google Shape;8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95304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3047" y="1811251"/>
            <a:ext cx="8238954" cy="379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hu-HU" sz="3600"/>
              <a:t>Buda ostroma – Erhard Schön fametszete, 1541</a:t>
            </a:r>
            <a:endParaRPr/>
          </a:p>
        </p:txBody>
      </p:sp>
      <p:pic>
        <p:nvPicPr>
          <p:cNvPr id="96" name="Google Shape;96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01661" y="1954624"/>
            <a:ext cx="13656300" cy="41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/>
          <p:nvPr>
            <p:ph type="title"/>
          </p:nvPr>
        </p:nvSpPr>
        <p:spPr>
          <a:xfrm>
            <a:off x="2046739" y="224865"/>
            <a:ext cx="8098522" cy="546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Play"/>
              <a:buNone/>
            </a:pPr>
            <a:r>
              <a:rPr lang="hu-HU"/>
              <a:t>Buda és Pest a török uralom idején, 1617</a:t>
            </a:r>
            <a:endParaRPr/>
          </a:p>
        </p:txBody>
      </p:sp>
      <p:pic>
        <p:nvPicPr>
          <p:cNvPr id="102" name="Google Shape;10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0866" y="771155"/>
            <a:ext cx="9130268" cy="6086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/>
          <p:nvPr>
            <p:ph type="title"/>
          </p:nvPr>
        </p:nvSpPr>
        <p:spPr>
          <a:xfrm>
            <a:off x="1143000" y="355410"/>
            <a:ext cx="9905999" cy="603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Play"/>
              <a:buNone/>
            </a:pPr>
            <a:r>
              <a:rPr lang="hu-HU"/>
              <a:t>Frans Geffels: Budavár ostroma, 1686</a:t>
            </a:r>
            <a:endParaRPr/>
          </a:p>
        </p:txBody>
      </p:sp>
      <p:pic>
        <p:nvPicPr>
          <p:cNvPr id="108" name="Google Shape;108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3276" y="958850"/>
            <a:ext cx="9905999" cy="584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"/>
          <p:cNvSpPr txBox="1"/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hu-HU"/>
              <a:t>Buda látképe Pest felől, 1737</a:t>
            </a:r>
            <a:endParaRPr/>
          </a:p>
        </p:txBody>
      </p:sp>
      <p:pic>
        <p:nvPicPr>
          <p:cNvPr id="114" name="Google Shape;11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15740"/>
            <a:ext cx="12192000" cy="3580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2023-12-18T18:38:07Z</dcterms:created>
  <dc:creator>Péter Borhegyi</dc:creator>
</cp:coreProperties>
</file>