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Century Gothic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ilVMj+gADyrELTE8d+zTufwg8T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bold.fntdata"/><Relationship Id="rId25" Type="http://schemas.openxmlformats.org/officeDocument/2006/relationships/font" Target="fonts/CenturyGothic-regular.fntdata"/><Relationship Id="rId28" Type="http://schemas.openxmlformats.org/officeDocument/2006/relationships/font" Target="fonts/CenturyGothic-boldItalic.fntdata"/><Relationship Id="rId27" Type="http://schemas.openxmlformats.org/officeDocument/2006/relationships/font" Target="fonts/CenturyGothic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5b3329c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ab5b3329c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ab5b3329c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5b3329c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ab5b3329c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ab5b3329c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ab5b3329c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fab5b3329c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" name="Google Shape;56;g2fab5b3329c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g2fab5b3329c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fab5b3329c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fab5b3329c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fab5b3329c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ab5b3329c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ab5b3329c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5b3329c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5b3329c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ab5b3329c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ab5b3329c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ab5b3329c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ab5b3329c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ab5b3329c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ab5b3329c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ab5b3329c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5b3329c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ab5b3329c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ab5b3329c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ab5b3329c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ab5b3329c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ab5b3329c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ab5b3329c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ab5b3329c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ab5b3329c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ab5b3329c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ab5b3329c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ab5b3329c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5b3329c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ab5b3329c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ab5b3329c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watch?v=Mc3qSHSyM4U" TargetMode="External"/><Relationship Id="rId4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1350" y="16096"/>
            <a:ext cx="9122538" cy="684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4285400" y="117698"/>
            <a:ext cx="68328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EGRI VÁR</a:t>
            </a:r>
            <a:endParaRPr b="1" i="0" sz="3200" u="none" cap="small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3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HŐSÖK VIADAL</a:t>
            </a:r>
            <a:endParaRPr b="1" i="0" sz="3200" u="none" cap="small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small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" name="Google Shape;6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511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0338" y="441663"/>
            <a:ext cx="9419208" cy="6154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0531" y="0"/>
            <a:ext cx="9254526" cy="568943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1"/>
          <p:cNvSpPr txBox="1"/>
          <p:nvPr/>
        </p:nvSpPr>
        <p:spPr>
          <a:xfrm>
            <a:off x="4341181" y="5903650"/>
            <a:ext cx="62410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várvédők elosztási rendje az ostrom kezdetén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/>
          <p:nvPr/>
        </p:nvSpPr>
        <p:spPr>
          <a:xfrm>
            <a:off x="5282254" y="6253864"/>
            <a:ext cx="60308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https://www.youtube.com/watch?v=Mc3qSHSyM4U</a:t>
            </a: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30" name="Google Shape;130;p12" title="Eger vár ostroma 15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0889" y="360000"/>
            <a:ext cx="8664606" cy="487384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2"/>
          <p:cNvSpPr txBox="1"/>
          <p:nvPr/>
        </p:nvSpPr>
        <p:spPr>
          <a:xfrm>
            <a:off x="5184559" y="5459766"/>
            <a:ext cx="49448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Eger 1552-es ostroma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7916" y="79899"/>
            <a:ext cx="9333874" cy="594789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 txBox="1"/>
          <p:nvPr/>
        </p:nvSpPr>
        <p:spPr>
          <a:xfrm>
            <a:off x="4882718" y="6178858"/>
            <a:ext cx="502476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török támadás célpontjai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502" y="156838"/>
            <a:ext cx="4628225" cy="46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3721" y="1722268"/>
            <a:ext cx="3955002" cy="3955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4"/>
          <p:cNvSpPr txBox="1"/>
          <p:nvPr/>
        </p:nvSpPr>
        <p:spPr>
          <a:xfrm>
            <a:off x="8123068" y="5912528"/>
            <a:ext cx="27964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Tüzeslabda</a:t>
            </a:r>
            <a:endParaRPr/>
          </a:p>
        </p:txBody>
      </p:sp>
      <p:sp>
        <p:nvSpPr>
          <p:cNvPr id="145" name="Google Shape;145;p14"/>
          <p:cNvSpPr txBox="1"/>
          <p:nvPr/>
        </p:nvSpPr>
        <p:spPr>
          <a:xfrm>
            <a:off x="2547891" y="5086905"/>
            <a:ext cx="395500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Bornemissza Gergely szobra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1332" y="62801"/>
            <a:ext cx="3770143" cy="673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/>
        </p:nvSpPr>
        <p:spPr>
          <a:xfrm>
            <a:off x="1982562" y="6156663"/>
            <a:ext cx="442556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Tinódi Lantos Sebestyén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3400794" y="6090535"/>
            <a:ext cx="6151580" cy="672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Székely Bertalan: Egri nők</a:t>
            </a:r>
            <a:endParaRPr/>
          </a:p>
        </p:txBody>
      </p:sp>
      <p:pic>
        <p:nvPicPr>
          <p:cNvPr id="157" name="Google Shape;15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0664" y="95435"/>
            <a:ext cx="4518734" cy="588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0497" y="92246"/>
            <a:ext cx="4545366" cy="65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 txBox="1"/>
          <p:nvPr/>
        </p:nvSpPr>
        <p:spPr>
          <a:xfrm>
            <a:off x="2618912" y="5939161"/>
            <a:ext cx="34149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Balassi Bálint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8038" y="3566848"/>
            <a:ext cx="6243961" cy="329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2760" y="0"/>
            <a:ext cx="3775278" cy="535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/>
          <p:nvPr/>
        </p:nvSpPr>
        <p:spPr>
          <a:xfrm>
            <a:off x="8948691" y="3027285"/>
            <a:ext cx="258340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Egri csillagok c. film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/>
        </p:nvSpPr>
        <p:spPr>
          <a:xfrm>
            <a:off x="1763486" y="146958"/>
            <a:ext cx="9552214" cy="6063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az egri várban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</a:t>
            </a: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Dobó-bástya és ágyúdomb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Gótikus palota és Hősök terme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Setét kapu és kaszárnyatermek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Börtönkiállítás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− Gárdonyi sírja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Drámajáték:	− gyűlés Szikszón 1552-ben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haditanács a várban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Eskü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Bornemissza Gergely fortélyai</a:t>
            </a:r>
            <a:endParaRPr/>
          </a:p>
          <a:p>
            <a:pPr indent="0" lvl="5" marL="22860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Hegedűs hadnagy árulása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1763486" y="146957"/>
            <a:ext cx="385073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40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Püspöki székhely</a:t>
            </a:r>
            <a:endParaRPr/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6972" y="787892"/>
            <a:ext cx="7981027" cy="598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978133" y="-366205"/>
            <a:ext cx="6771785" cy="759040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6384471" y="458390"/>
            <a:ext cx="383630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Találkozunk Egerben!</a:t>
            </a:r>
            <a:endParaRPr/>
          </a:p>
        </p:txBody>
      </p:sp>
      <p:sp>
        <p:nvSpPr>
          <p:cNvPr id="182" name="Google Shape;182;p20"/>
          <p:cNvSpPr txBox="1"/>
          <p:nvPr/>
        </p:nvSpPr>
        <p:spPr>
          <a:xfrm>
            <a:off x="3701988" y="5388746"/>
            <a:ext cx="729744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„Itt nem hirdetni, itt csak tanulni lehet a hazafiságot!” (Kossuth Lajos)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/>
          <p:nvPr/>
        </p:nvSpPr>
        <p:spPr>
          <a:xfrm>
            <a:off x="5241472" y="6172199"/>
            <a:ext cx="272863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Gótikus palota</a:t>
            </a:r>
            <a:endParaRPr/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5953" y="24414"/>
            <a:ext cx="8197047" cy="6147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>
            <p:ph type="title"/>
          </p:nvPr>
        </p:nvSpPr>
        <p:spPr>
          <a:xfrm>
            <a:off x="2911836" y="5877017"/>
            <a:ext cx="8911687" cy="621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97297"/>
              <a:buFont typeface="Century Gothic"/>
              <a:buNone/>
            </a:pPr>
            <a:r>
              <a:rPr lang="hu-HU"/>
              <a:t>Az egri vár története 1552-ig</a:t>
            </a:r>
            <a:endParaRPr/>
          </a:p>
        </p:txBody>
      </p:sp>
      <p:pic>
        <p:nvPicPr>
          <p:cNvPr id="85" name="Google Shape;85;p4" title="Eger várának átépítése 1552-ig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5266" y="308499"/>
            <a:ext cx="8782169" cy="4939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601" y="64686"/>
            <a:ext cx="4909350" cy="6793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6"/>
          <p:cNvPicPr preferRelativeResize="0"/>
          <p:nvPr/>
        </p:nvPicPr>
        <p:blipFill rotWithShape="1">
          <a:blip r:embed="rId3">
            <a:alphaModFix/>
          </a:blip>
          <a:srcRect b="0" l="0" r="0" t="5242"/>
          <a:stretch/>
        </p:blipFill>
        <p:spPr>
          <a:xfrm>
            <a:off x="2340798" y="284085"/>
            <a:ext cx="8990591" cy="51357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6"/>
          <p:cNvSpPr txBox="1"/>
          <p:nvPr/>
        </p:nvSpPr>
        <p:spPr>
          <a:xfrm>
            <a:off x="4811697" y="5832629"/>
            <a:ext cx="54420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Dobó István márvány sírfedele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8641" y="233039"/>
            <a:ext cx="8612532" cy="6391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5326" y="124288"/>
            <a:ext cx="7378597" cy="601765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8"/>
          <p:cNvSpPr txBox="1"/>
          <p:nvPr/>
        </p:nvSpPr>
        <p:spPr>
          <a:xfrm>
            <a:off x="4899221" y="6285390"/>
            <a:ext cx="54876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Végvári vitézek a XVI. század derekán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5101" y="857250"/>
            <a:ext cx="3390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4098" y="857250"/>
            <a:ext cx="38195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