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0" roundtripDataSignature="AMtx7mgeN/JMfolevbG+1YRR0bBAUoVh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g2fab5a49344_0_4"/>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1" name="Google Shape;11;g2fab5a49344_0_4"/>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2" name="Google Shape;12;g2fab5a49344_0_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g2fab5a49344_0_39"/>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46" name="Google Shape;46;g2fab5a49344_0_39"/>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47" name="Google Shape;47;g2fab5a49344_0_3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g2fab5a49344_0_4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tartalom" type="obj">
  <p:cSld name="OBJECT">
    <p:spTree>
      <p:nvGrpSpPr>
        <p:cNvPr id="50" name="Shape 50"/>
        <p:cNvGrpSpPr/>
        <p:nvPr/>
      </p:nvGrpSpPr>
      <p:grpSpPr>
        <a:xfrm>
          <a:off x="0" y="0"/>
          <a:ext cx="0" cy="0"/>
          <a:chOff x="0" y="0"/>
          <a:chExt cx="0" cy="0"/>
        </a:xfrm>
      </p:grpSpPr>
      <p:sp>
        <p:nvSpPr>
          <p:cNvPr id="51" name="Google Shape;51;g2fab5a49344_0_4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52" name="Google Shape;52;g2fab5a49344_0_4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1600"/>
              </a:spcBef>
              <a:spcAft>
                <a:spcPts val="0"/>
              </a:spcAft>
              <a:buClr>
                <a:schemeClr val="dk1"/>
              </a:buClr>
              <a:buSzPts val="1800"/>
              <a:buChar char="○"/>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53" name="Google Shape;53;g2fab5a49344_0_4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g2fab5a49344_0_4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g2fab5a49344_0_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g2fab5a49344_0_8"/>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g2fab5a49344_0_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g2fab5a49344_0_11"/>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 name="Google Shape;18;g2fab5a49344_0_11"/>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19" name="Google Shape;19;g2fab5a49344_0_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g2fab5a49344_0_1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2" name="Google Shape;22;g2fab5a49344_0_15"/>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3" name="Google Shape;23;g2fab5a49344_0_15"/>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4" name="Google Shape;24;g2fab5a49344_0_1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g2fab5a49344_0_2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7" name="Google Shape;27;g2fab5a49344_0_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g2fab5a49344_0_23"/>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30" name="Google Shape;30;g2fab5a49344_0_23"/>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31" name="Google Shape;31;g2fab5a49344_0_2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g2fab5a49344_0_27"/>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4" name="Google Shape;34;g2fab5a49344_0_2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g2fab5a49344_0_30"/>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 name="Google Shape;37;g2fab5a49344_0_30"/>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38" name="Google Shape;38;g2fab5a49344_0_30"/>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9" name="Google Shape;39;g2fab5a49344_0_30"/>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40" name="Google Shape;40;g2fab5a49344_0_3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g2fab5a49344_0_36"/>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2400"/>
              <a:buNone/>
              <a:defRPr/>
            </a:lvl1pPr>
          </a:lstStyle>
          <a:p/>
        </p:txBody>
      </p:sp>
      <p:sp>
        <p:nvSpPr>
          <p:cNvPr id="43" name="Google Shape;43;g2fab5a49344_0_3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2fab5a49344_0_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7" name="Google Shape;7;g2fab5a49344_0_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0"/>
              </a:spcBef>
              <a:spcAft>
                <a:spcPts val="0"/>
              </a:spcAft>
              <a:buClr>
                <a:schemeClr val="dk2"/>
              </a:buClr>
              <a:buSzPts val="1900"/>
              <a:buChar char="○"/>
              <a:defRPr sz="1900">
                <a:solidFill>
                  <a:schemeClr val="dk2"/>
                </a:solidFill>
              </a:defRPr>
            </a:lvl2pPr>
            <a:lvl3pPr indent="-349250" lvl="2" marL="1371600">
              <a:lnSpc>
                <a:spcPct val="115000"/>
              </a:lnSpc>
              <a:spcBef>
                <a:spcPts val="0"/>
              </a:spcBef>
              <a:spcAft>
                <a:spcPts val="0"/>
              </a:spcAft>
              <a:buClr>
                <a:schemeClr val="dk2"/>
              </a:buClr>
              <a:buSzPts val="1900"/>
              <a:buChar char="■"/>
              <a:defRPr sz="1900">
                <a:solidFill>
                  <a:schemeClr val="dk2"/>
                </a:solidFill>
              </a:defRPr>
            </a:lvl3pPr>
            <a:lvl4pPr indent="-349250" lvl="3" marL="1828800">
              <a:lnSpc>
                <a:spcPct val="115000"/>
              </a:lnSpc>
              <a:spcBef>
                <a:spcPts val="0"/>
              </a:spcBef>
              <a:spcAft>
                <a:spcPts val="0"/>
              </a:spcAft>
              <a:buClr>
                <a:schemeClr val="dk2"/>
              </a:buClr>
              <a:buSzPts val="1900"/>
              <a:buChar char="●"/>
              <a:defRPr sz="1900">
                <a:solidFill>
                  <a:schemeClr val="dk2"/>
                </a:solidFill>
              </a:defRPr>
            </a:lvl4pPr>
            <a:lvl5pPr indent="-349250" lvl="4" marL="2286000">
              <a:lnSpc>
                <a:spcPct val="115000"/>
              </a:lnSpc>
              <a:spcBef>
                <a:spcPts val="0"/>
              </a:spcBef>
              <a:spcAft>
                <a:spcPts val="0"/>
              </a:spcAft>
              <a:buClr>
                <a:schemeClr val="dk2"/>
              </a:buClr>
              <a:buSzPts val="1900"/>
              <a:buChar char="○"/>
              <a:defRPr sz="1900">
                <a:solidFill>
                  <a:schemeClr val="dk2"/>
                </a:solidFill>
              </a:defRPr>
            </a:lvl5pPr>
            <a:lvl6pPr indent="-349250" lvl="5" marL="2743200">
              <a:lnSpc>
                <a:spcPct val="115000"/>
              </a:lnSpc>
              <a:spcBef>
                <a:spcPts val="0"/>
              </a:spcBef>
              <a:spcAft>
                <a:spcPts val="0"/>
              </a:spcAft>
              <a:buClr>
                <a:schemeClr val="dk2"/>
              </a:buClr>
              <a:buSzPts val="1900"/>
              <a:buChar char="■"/>
              <a:defRPr sz="1900">
                <a:solidFill>
                  <a:schemeClr val="dk2"/>
                </a:solidFill>
              </a:defRPr>
            </a:lvl6pPr>
            <a:lvl7pPr indent="-349250" lvl="6" marL="3200400">
              <a:lnSpc>
                <a:spcPct val="115000"/>
              </a:lnSpc>
              <a:spcBef>
                <a:spcPts val="0"/>
              </a:spcBef>
              <a:spcAft>
                <a:spcPts val="0"/>
              </a:spcAft>
              <a:buClr>
                <a:schemeClr val="dk2"/>
              </a:buClr>
              <a:buSzPts val="1900"/>
              <a:buChar char="●"/>
              <a:defRPr sz="1900">
                <a:solidFill>
                  <a:schemeClr val="dk2"/>
                </a:solidFill>
              </a:defRPr>
            </a:lvl7pPr>
            <a:lvl8pPr indent="-349250" lvl="7" marL="3657600">
              <a:lnSpc>
                <a:spcPct val="115000"/>
              </a:lnSpc>
              <a:spcBef>
                <a:spcPts val="0"/>
              </a:spcBef>
              <a:spcAft>
                <a:spcPts val="0"/>
              </a:spcAft>
              <a:buClr>
                <a:schemeClr val="dk2"/>
              </a:buClr>
              <a:buSzPts val="1900"/>
              <a:buChar char="○"/>
              <a:defRPr sz="1900">
                <a:solidFill>
                  <a:schemeClr val="dk2"/>
                </a:solidFill>
              </a:defRPr>
            </a:lvl8pPr>
            <a:lvl9pPr indent="-349250" lvl="8" marL="4114800">
              <a:lnSpc>
                <a:spcPct val="115000"/>
              </a:lnSpc>
              <a:spcBef>
                <a:spcPts val="0"/>
              </a:spcBef>
              <a:spcAft>
                <a:spcPts val="0"/>
              </a:spcAft>
              <a:buClr>
                <a:schemeClr val="dk2"/>
              </a:buClr>
              <a:buSzPts val="1900"/>
              <a:buChar char="■"/>
              <a:defRPr sz="1900">
                <a:solidFill>
                  <a:schemeClr val="dk2"/>
                </a:solidFill>
              </a:defRPr>
            </a:lvl9pPr>
          </a:lstStyle>
          <a:p/>
        </p:txBody>
      </p:sp>
      <p:sp>
        <p:nvSpPr>
          <p:cNvPr id="8" name="Google Shape;8;g2fab5a49344_0_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hu-HU"/>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hyperlink" Target="https://youtu.be/7eu5AHhUXeU" TargetMode="External"/><Relationship Id="rId5" Type="http://schemas.openxmlformats.org/officeDocument/2006/relationships/image" Target="../media/image6.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6000"/>
          </a:blip>
          <a:stretch>
            <a:fillRect/>
          </a:stretch>
        </a:blipFill>
      </p:bgPr>
    </p:bg>
    <p:spTree>
      <p:nvGrpSpPr>
        <p:cNvPr id="59" name="Shape 59"/>
        <p:cNvGrpSpPr/>
        <p:nvPr/>
      </p:nvGrpSpPr>
      <p:grpSpPr>
        <a:xfrm>
          <a:off x="0" y="0"/>
          <a:ext cx="0" cy="0"/>
          <a:chOff x="0" y="0"/>
          <a:chExt cx="0" cy="0"/>
        </a:xfrm>
      </p:grpSpPr>
      <p:sp>
        <p:nvSpPr>
          <p:cNvPr id="60" name="Google Shape;60;p1"/>
          <p:cNvSpPr txBox="1"/>
          <p:nvPr>
            <p:ph type="ctrTitle"/>
          </p:nvPr>
        </p:nvSpPr>
        <p:spPr>
          <a:xfrm>
            <a:off x="5297750" y="640079"/>
            <a:ext cx="6251100" cy="1011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hu-HU" sz="5400" u="sng">
                <a:solidFill>
                  <a:schemeClr val="hlink"/>
                </a:solidFill>
                <a:hlinkClick r:id="rId4"/>
              </a:rPr>
              <a:t>Esztergom</a:t>
            </a:r>
            <a:endParaRPr sz="5400"/>
          </a:p>
        </p:txBody>
      </p:sp>
      <p:pic>
        <p:nvPicPr>
          <p:cNvPr id="61" name="Google Shape;61;p1"/>
          <p:cNvPicPr preferRelativeResize="0"/>
          <p:nvPr/>
        </p:nvPicPr>
        <p:blipFill rotWithShape="1">
          <a:blip r:embed="rId5">
            <a:alphaModFix/>
          </a:blip>
          <a:srcRect b="15501" l="0" r="1" t="11242"/>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pic>
        <p:nvPicPr>
          <p:cNvPr id="62" name="Google Shape;62;p1"/>
          <p:cNvPicPr preferRelativeResize="0"/>
          <p:nvPr/>
        </p:nvPicPr>
        <p:blipFill>
          <a:blip r:embed="rId6">
            <a:alphaModFix/>
          </a:blip>
          <a:stretch>
            <a:fillRect/>
          </a:stretch>
        </p:blipFill>
        <p:spPr>
          <a:xfrm>
            <a:off x="6457945" y="5631954"/>
            <a:ext cx="5734050" cy="1133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60"/>
                                        </p:tgtEl>
                                        <p:attrNameLst>
                                          <p:attrName>style.visibility</p:attrName>
                                        </p:attrNameLst>
                                      </p:cBhvr>
                                      <p:to>
                                        <p:strVal val="visible"/>
                                      </p:to>
                                    </p:set>
                                    <p:animEffect filter="fade" transition="in">
                                      <p:cBhvr>
                                        <p:cTn dur="400"/>
                                        <p:tgtEl>
                                          <p:spTgt spid="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9" name="Shape 129"/>
        <p:cNvGrpSpPr/>
        <p:nvPr/>
      </p:nvGrpSpPr>
      <p:grpSpPr>
        <a:xfrm>
          <a:off x="0" y="0"/>
          <a:ext cx="0" cy="0"/>
          <a:chOff x="0" y="0"/>
          <a:chExt cx="0" cy="0"/>
        </a:xfrm>
      </p:grpSpPr>
      <p:sp>
        <p:nvSpPr>
          <p:cNvPr id="130" name="Google Shape;130;p10"/>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képen szöveg, kültéri, vörös, épület látható&#10;&#10;Automatikusan generált leírás" id="131" name="Google Shape;131;p10"/>
          <p:cNvPicPr preferRelativeResize="0"/>
          <p:nvPr/>
        </p:nvPicPr>
        <p:blipFill rotWithShape="1">
          <a:blip r:embed="rId3">
            <a:alphaModFix/>
          </a:blip>
          <a:srcRect b="8153" l="0" r="9089" t="12153"/>
          <a:stretch/>
        </p:blipFill>
        <p:spPr>
          <a:xfrm>
            <a:off x="3523488" y="10"/>
            <a:ext cx="8668512" cy="6857990"/>
          </a:xfrm>
          <a:prstGeom prst="rect">
            <a:avLst/>
          </a:prstGeom>
          <a:noFill/>
          <a:ln>
            <a:noFill/>
          </a:ln>
        </p:spPr>
      </p:pic>
      <p:sp>
        <p:nvSpPr>
          <p:cNvPr id="132" name="Google Shape;132;p10"/>
          <p:cNvSpPr/>
          <p:nvPr/>
        </p:nvSpPr>
        <p:spPr>
          <a:xfrm>
            <a:off x="3" y="0"/>
            <a:ext cx="9339206" cy="68580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 name="Google Shape;133;p10"/>
          <p:cNvSpPr txBox="1"/>
          <p:nvPr>
            <p:ph type="title"/>
          </p:nvPr>
        </p:nvSpPr>
        <p:spPr>
          <a:xfrm>
            <a:off x="477981" y="1122363"/>
            <a:ext cx="4023360" cy="320413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700"/>
              <a:buFont typeface="Calibri"/>
              <a:buNone/>
            </a:pPr>
            <a:r>
              <a:rPr lang="hu-HU" sz="3700"/>
              <a:t>A Szent Adalbert Székesegyház egykori díszes bejáratának 1:3 arányú rekonstrukciója</a:t>
            </a:r>
            <a:endParaRPr sz="3700"/>
          </a:p>
        </p:txBody>
      </p:sp>
      <p:sp>
        <p:nvSpPr>
          <p:cNvPr id="134" name="Google Shape;134;p10"/>
          <p:cNvSpPr txBox="1"/>
          <p:nvPr>
            <p:ph idx="1" type="body"/>
          </p:nvPr>
        </p:nvSpPr>
        <p:spPr>
          <a:xfrm>
            <a:off x="477980" y="4872922"/>
            <a:ext cx="4023359" cy="120814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1600"/>
              </a:spcAft>
              <a:buClr>
                <a:schemeClr val="lt1"/>
              </a:buClr>
              <a:buSzPts val="2000"/>
              <a:buNone/>
            </a:pPr>
            <a:r>
              <a:rPr lang="hu-HU" sz="2000"/>
              <a:t>Porta specicosa</a:t>
            </a:r>
            <a:endParaRPr/>
          </a:p>
        </p:txBody>
      </p:sp>
      <p:sp>
        <p:nvSpPr>
          <p:cNvPr id="135" name="Google Shape;135;p10"/>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6" name="Google Shape;136;p10"/>
          <p:cNvSpPr/>
          <p:nvPr/>
        </p:nvSpPr>
        <p:spPr>
          <a:xfrm>
            <a:off x="481029" y="4546920"/>
            <a:ext cx="3977640"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1"/>
          <p:cNvSpPr txBox="1"/>
          <p:nvPr>
            <p:ph type="title"/>
          </p:nvPr>
        </p:nvSpPr>
        <p:spPr>
          <a:xfrm>
            <a:off x="85725" y="44449"/>
            <a:ext cx="10515600" cy="12731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Esztergom a középkor végén</a:t>
            </a:r>
            <a:endParaRPr/>
          </a:p>
        </p:txBody>
      </p:sp>
      <p:sp>
        <p:nvSpPr>
          <p:cNvPr id="142" name="Google Shape;142;p11"/>
          <p:cNvSpPr txBox="1"/>
          <p:nvPr>
            <p:ph idx="1" type="body"/>
          </p:nvPr>
        </p:nvSpPr>
        <p:spPr>
          <a:xfrm>
            <a:off x="517263" y="1317624"/>
            <a:ext cx="10830000" cy="5092800"/>
          </a:xfrm>
          <a:prstGeom prst="rect">
            <a:avLst/>
          </a:prstGeom>
          <a:noFill/>
          <a:ln>
            <a:noFill/>
          </a:ln>
        </p:spPr>
        <p:txBody>
          <a:bodyPr anchorCtr="0" anchor="t" bIns="45700" lIns="91425" spcFirstLastPara="1" rIns="91425" wrap="square" tIns="45700">
            <a:normAutofit lnSpcReduction="20000"/>
          </a:bodyPr>
          <a:lstStyle/>
          <a:p>
            <a:pPr indent="-241934" lvl="0" marL="228600" rtl="0" algn="l">
              <a:lnSpc>
                <a:spcPct val="90000"/>
              </a:lnSpc>
              <a:spcBef>
                <a:spcPts val="0"/>
              </a:spcBef>
              <a:spcAft>
                <a:spcPts val="0"/>
              </a:spcAft>
              <a:buClr>
                <a:schemeClr val="dk1"/>
              </a:buClr>
              <a:buSzPts val="2800"/>
              <a:buChar char="●"/>
            </a:pPr>
            <a:r>
              <a:rPr lang="hu-HU"/>
              <a:t>1450-53 között Széchy Dénes érsek építtette újjá a székesegyházat, majd utóda, Vitéz János kezdte meg a reneszánsz érseki palota kiépítését a középkori királyi palota átalakításával</a:t>
            </a:r>
            <a:endParaRPr/>
          </a:p>
          <a:p>
            <a:pPr indent="0" lvl="0" marL="0" rtl="0" algn="l">
              <a:lnSpc>
                <a:spcPct val="90000"/>
              </a:lnSpc>
              <a:spcBef>
                <a:spcPts val="1000"/>
              </a:spcBef>
              <a:spcAft>
                <a:spcPts val="0"/>
              </a:spcAft>
              <a:buClr>
                <a:schemeClr val="dk1"/>
              </a:buClr>
              <a:buSzPts val="2800"/>
              <a:buNone/>
            </a:pPr>
            <a:r>
              <a:rPr lang="hu-HU" u="sng"/>
              <a:t>Bonfini így írt erről </a:t>
            </a:r>
            <a:r>
              <a:rPr lang="hu-HU"/>
              <a:t>„a várban tágas ebédlőtermet emelt, az ebédlőterem előtt pedig vörös márványból fenséges, emeletes folyosót építtetett (…) Továbbá csináltatott melegvizű és hideg fürdőket, meg kettős kertet, melyet tornácokkal ékesített, felül pedig folyosóval koronázott. Ezek között pedig a sziklánál kerek tornyot emelt, melyet különféle termekre és szobákra osztottak, fent pedig változatos ablakok díszítettek, s amelyben kápolnáról is gondoskodott. Majdnem mindig itt lakott maga is, mert ez a Duna fölé emelkedvén, kellemes kilátást és a kertektől eredő gyönyörűséget nyújtott, a hely pedig bölcselkedésre és szemlélődésre felettébb alkalmas.”</a:t>
            </a:r>
            <a:endParaRPr/>
          </a:p>
          <a:p>
            <a:pPr indent="-241934" lvl="0" marL="228600" rtl="0" algn="l">
              <a:lnSpc>
                <a:spcPct val="90000"/>
              </a:lnSpc>
              <a:spcBef>
                <a:spcPts val="1000"/>
              </a:spcBef>
              <a:spcAft>
                <a:spcPts val="0"/>
              </a:spcAft>
              <a:buClr>
                <a:schemeClr val="dk1"/>
              </a:buClr>
              <a:buSzPts val="2800"/>
              <a:buChar char="●"/>
            </a:pPr>
            <a:r>
              <a:rPr lang="hu-HU"/>
              <a:t>a reneszánsz palota építése Bakócz Tamás érseksége alatt is folytatódik</a:t>
            </a:r>
            <a:endParaRPr/>
          </a:p>
          <a:p>
            <a:pPr indent="-241934" lvl="0" marL="228600" rtl="0" algn="l">
              <a:lnSpc>
                <a:spcPct val="90000"/>
              </a:lnSpc>
              <a:spcBef>
                <a:spcPts val="1000"/>
              </a:spcBef>
              <a:spcAft>
                <a:spcPts val="0"/>
              </a:spcAft>
              <a:buClr>
                <a:schemeClr val="dk1"/>
              </a:buClr>
              <a:buSzPts val="2800"/>
              <a:buChar char="●"/>
            </a:pPr>
            <a:r>
              <a:rPr lang="hu-HU"/>
              <a:t> A várat 1543-ban elfoglalja a török hadsereg</a:t>
            </a:r>
            <a:endParaRPr/>
          </a:p>
          <a:p>
            <a:pPr indent="-64135" lvl="0" marL="228600" rtl="0" algn="l">
              <a:lnSpc>
                <a:spcPct val="90000"/>
              </a:lnSpc>
              <a:spcBef>
                <a:spcPts val="1000"/>
              </a:spcBef>
              <a:spcAft>
                <a:spcPts val="1600"/>
              </a:spcAft>
              <a:buClr>
                <a:schemeClr val="dk1"/>
              </a:buClr>
              <a:buSzPts val="28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12"/>
          <p:cNvSpPr txBox="1"/>
          <p:nvPr>
            <p:ph type="title"/>
          </p:nvPr>
        </p:nvSpPr>
        <p:spPr>
          <a:xfrm>
            <a:off x="251604" y="97706"/>
            <a:ext cx="7020464" cy="87707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r>
              <a:rPr lang="hu-HU" sz="4000">
                <a:solidFill>
                  <a:schemeClr val="lt1"/>
                </a:solidFill>
              </a:rPr>
              <a:t>Az érseki központ a XV. században</a:t>
            </a:r>
            <a:endParaRPr/>
          </a:p>
        </p:txBody>
      </p:sp>
      <p:sp>
        <p:nvSpPr>
          <p:cNvPr id="148" name="Google Shape;148;p12"/>
          <p:cNvSpPr/>
          <p:nvPr/>
        </p:nvSpPr>
        <p:spPr>
          <a:xfrm>
            <a:off x="2087592" y="3286664"/>
            <a:ext cx="1268083" cy="1975449"/>
          </a:xfrm>
          <a:custGeom>
            <a:rect b="b" l="l" r="r" t="t"/>
            <a:pathLst>
              <a:path extrusionOk="0" h="1975449" w="1268083">
                <a:moveTo>
                  <a:pt x="1138687" y="646981"/>
                </a:moveTo>
                <a:lnTo>
                  <a:pt x="1138687" y="646981"/>
                </a:lnTo>
                <a:lnTo>
                  <a:pt x="1268083" y="1975449"/>
                </a:lnTo>
                <a:lnTo>
                  <a:pt x="379563" y="1923691"/>
                </a:lnTo>
                <a:lnTo>
                  <a:pt x="276046" y="1552755"/>
                </a:lnTo>
                <a:lnTo>
                  <a:pt x="138023" y="741872"/>
                </a:lnTo>
                <a:lnTo>
                  <a:pt x="0" y="327804"/>
                </a:lnTo>
                <a:lnTo>
                  <a:pt x="0" y="301925"/>
                </a:lnTo>
                <a:lnTo>
                  <a:pt x="69012" y="215661"/>
                </a:lnTo>
                <a:lnTo>
                  <a:pt x="77638" y="138023"/>
                </a:lnTo>
                <a:lnTo>
                  <a:pt x="560717" y="0"/>
                </a:lnTo>
                <a:lnTo>
                  <a:pt x="1130061" y="51759"/>
                </a:lnTo>
                <a:lnTo>
                  <a:pt x="1130061" y="163902"/>
                </a:lnTo>
                <a:lnTo>
                  <a:pt x="1216325" y="146649"/>
                </a:lnTo>
                <a:lnTo>
                  <a:pt x="1216325" y="439947"/>
                </a:lnTo>
                <a:lnTo>
                  <a:pt x="1207699" y="638355"/>
                </a:lnTo>
                <a:lnTo>
                  <a:pt x="1138687" y="646981"/>
                </a:lnTo>
                <a:close/>
              </a:path>
            </a:pathLst>
          </a:cu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9" name="Google Shape;149;p12"/>
          <p:cNvSpPr/>
          <p:nvPr/>
        </p:nvSpPr>
        <p:spPr>
          <a:xfrm>
            <a:off x="7806906" y="966158"/>
            <a:ext cx="2743200" cy="2242868"/>
          </a:xfrm>
          <a:custGeom>
            <a:rect b="b" l="l" r="r" t="t"/>
            <a:pathLst>
              <a:path extrusionOk="0" h="2242868" w="2743200">
                <a:moveTo>
                  <a:pt x="0" y="1561382"/>
                </a:moveTo>
                <a:lnTo>
                  <a:pt x="0" y="1561382"/>
                </a:lnTo>
                <a:lnTo>
                  <a:pt x="0" y="1431985"/>
                </a:lnTo>
                <a:lnTo>
                  <a:pt x="51758" y="638355"/>
                </a:lnTo>
                <a:lnTo>
                  <a:pt x="267419" y="155276"/>
                </a:lnTo>
                <a:lnTo>
                  <a:pt x="310551" y="224287"/>
                </a:lnTo>
                <a:lnTo>
                  <a:pt x="439947" y="0"/>
                </a:lnTo>
                <a:lnTo>
                  <a:pt x="612475" y="405442"/>
                </a:lnTo>
                <a:lnTo>
                  <a:pt x="603849" y="526212"/>
                </a:lnTo>
                <a:lnTo>
                  <a:pt x="2329132" y="785004"/>
                </a:lnTo>
                <a:lnTo>
                  <a:pt x="2329132" y="854016"/>
                </a:lnTo>
                <a:lnTo>
                  <a:pt x="2380890" y="897148"/>
                </a:lnTo>
                <a:lnTo>
                  <a:pt x="2398143" y="862642"/>
                </a:lnTo>
                <a:lnTo>
                  <a:pt x="2553419" y="1061050"/>
                </a:lnTo>
                <a:lnTo>
                  <a:pt x="2493034" y="1130061"/>
                </a:lnTo>
                <a:lnTo>
                  <a:pt x="2493034" y="1190446"/>
                </a:lnTo>
                <a:lnTo>
                  <a:pt x="2544792" y="1216325"/>
                </a:lnTo>
                <a:lnTo>
                  <a:pt x="2544792" y="1371600"/>
                </a:lnTo>
                <a:lnTo>
                  <a:pt x="2743200" y="1552755"/>
                </a:lnTo>
                <a:lnTo>
                  <a:pt x="2700068" y="1630393"/>
                </a:lnTo>
                <a:lnTo>
                  <a:pt x="2613803" y="2208363"/>
                </a:lnTo>
                <a:lnTo>
                  <a:pt x="2355011" y="2208363"/>
                </a:lnTo>
                <a:lnTo>
                  <a:pt x="2191109" y="2242868"/>
                </a:lnTo>
                <a:lnTo>
                  <a:pt x="785003" y="2044461"/>
                </a:lnTo>
                <a:lnTo>
                  <a:pt x="258792" y="1906438"/>
                </a:lnTo>
                <a:lnTo>
                  <a:pt x="241539" y="1975450"/>
                </a:lnTo>
                <a:lnTo>
                  <a:pt x="138022" y="1975450"/>
                </a:lnTo>
                <a:lnTo>
                  <a:pt x="138022" y="1733910"/>
                </a:lnTo>
                <a:lnTo>
                  <a:pt x="0" y="1561382"/>
                </a:lnTo>
                <a:close/>
              </a:path>
            </a:pathLst>
          </a:cu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0" name="Google Shape;150;p12"/>
          <p:cNvSpPr txBox="1"/>
          <p:nvPr/>
        </p:nvSpPr>
        <p:spPr>
          <a:xfrm>
            <a:off x="4044850" y="1455480"/>
            <a:ext cx="376205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hu-HU" sz="2400">
                <a:solidFill>
                  <a:schemeClr val="lt1"/>
                </a:solidFill>
                <a:latin typeface="Calibri"/>
                <a:ea typeface="Calibri"/>
                <a:cs typeface="Calibri"/>
                <a:sym typeface="Calibri"/>
              </a:rPr>
              <a:t>Szent Adalbert-székesegyház</a:t>
            </a:r>
            <a:endParaRPr/>
          </a:p>
        </p:txBody>
      </p:sp>
      <p:sp>
        <p:nvSpPr>
          <p:cNvPr id="151" name="Google Shape;151;p12"/>
          <p:cNvSpPr txBox="1"/>
          <p:nvPr/>
        </p:nvSpPr>
        <p:spPr>
          <a:xfrm>
            <a:off x="273185" y="4408098"/>
            <a:ext cx="181440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hu-HU" sz="2400">
                <a:solidFill>
                  <a:schemeClr val="lt1"/>
                </a:solidFill>
                <a:latin typeface="Calibri"/>
                <a:ea typeface="Calibri"/>
                <a:cs typeface="Calibri"/>
                <a:sym typeface="Calibri"/>
              </a:rPr>
              <a:t>Fehér-torony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2000"/>
                                        <p:tgtEl>
                                          <p:spTgt spid="151"/>
                                        </p:tgtEl>
                                      </p:cBhvr>
                                    </p:animEffect>
                                  </p:childTnLst>
                                </p:cTn>
                              </p:par>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2000"/>
                                        <p:tgtEl>
                                          <p:spTgt spid="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20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2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3"/>
          <p:cNvSpPr txBox="1"/>
          <p:nvPr>
            <p:ph idx="1" type="body"/>
          </p:nvPr>
        </p:nvSpPr>
        <p:spPr>
          <a:xfrm>
            <a:off x="3293679" y="6030803"/>
            <a:ext cx="5604641" cy="82719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1600"/>
              </a:spcAft>
              <a:buClr>
                <a:schemeClr val="dk1"/>
              </a:buClr>
              <a:buSzPts val="2800"/>
              <a:buNone/>
            </a:pPr>
            <a:r>
              <a:rPr lang="hu-HU"/>
              <a:t>Az esztergomi Várhegy napjainkban</a:t>
            </a:r>
            <a:endParaRPr/>
          </a:p>
        </p:txBody>
      </p:sp>
      <p:pic>
        <p:nvPicPr>
          <p:cNvPr id="157" name="Google Shape;157;p13"/>
          <p:cNvPicPr preferRelativeResize="0"/>
          <p:nvPr/>
        </p:nvPicPr>
        <p:blipFill rotWithShape="1">
          <a:blip r:embed="rId3">
            <a:alphaModFix/>
          </a:blip>
          <a:srcRect b="0" l="0" r="0" t="0"/>
          <a:stretch/>
        </p:blipFill>
        <p:spPr>
          <a:xfrm>
            <a:off x="0" y="649540"/>
            <a:ext cx="12192000" cy="4907280"/>
          </a:xfrm>
          <a:prstGeom prst="rect">
            <a:avLst/>
          </a:prstGeom>
          <a:noFill/>
          <a:ln>
            <a:noFill/>
          </a:ln>
        </p:spPr>
      </p:pic>
      <p:sp>
        <p:nvSpPr>
          <p:cNvPr id="158" name="Google Shape;158;p13"/>
          <p:cNvSpPr txBox="1"/>
          <p:nvPr/>
        </p:nvSpPr>
        <p:spPr>
          <a:xfrm>
            <a:off x="168166" y="175557"/>
            <a:ext cx="701192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hu-HU" sz="2400">
                <a:solidFill>
                  <a:schemeClr val="dk1"/>
                </a:solidFill>
                <a:latin typeface="Calibri"/>
                <a:ea typeface="Calibri"/>
                <a:cs typeface="Calibri"/>
                <a:sym typeface="Calibri"/>
              </a:rPr>
              <a:t>Nagyboldogasszony- és Szent Adalbert-Főszékesegyház</a:t>
            </a:r>
            <a:endParaRPr/>
          </a:p>
        </p:txBody>
      </p:sp>
      <p:sp>
        <p:nvSpPr>
          <p:cNvPr id="159" name="Google Shape;159;p13"/>
          <p:cNvSpPr txBox="1"/>
          <p:nvPr/>
        </p:nvSpPr>
        <p:spPr>
          <a:xfrm>
            <a:off x="7672550" y="175557"/>
            <a:ext cx="406027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hu-HU" sz="2400">
                <a:solidFill>
                  <a:schemeClr val="dk1"/>
                </a:solidFill>
                <a:latin typeface="Calibri"/>
                <a:ea typeface="Calibri"/>
                <a:cs typeface="Calibri"/>
                <a:sym typeface="Calibri"/>
              </a:rPr>
              <a:t>A középkori vár rekonstrukciója</a:t>
            </a:r>
            <a:endParaRPr/>
          </a:p>
        </p:txBody>
      </p:sp>
      <p:sp>
        <p:nvSpPr>
          <p:cNvPr id="160" name="Google Shape;160;p13"/>
          <p:cNvSpPr txBox="1"/>
          <p:nvPr/>
        </p:nvSpPr>
        <p:spPr>
          <a:xfrm>
            <a:off x="8433850" y="2196662"/>
            <a:ext cx="195200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hu-HU" sz="2400">
                <a:solidFill>
                  <a:schemeClr val="dk1"/>
                </a:solidFill>
                <a:latin typeface="Calibri"/>
                <a:ea typeface="Calibri"/>
                <a:cs typeface="Calibri"/>
                <a:sym typeface="Calibri"/>
              </a:rPr>
              <a:t>Prímási Palota</a:t>
            </a:r>
            <a:endParaRPr/>
          </a:p>
        </p:txBody>
      </p:sp>
      <p:sp>
        <p:nvSpPr>
          <p:cNvPr id="161" name="Google Shape;161;p13"/>
          <p:cNvSpPr txBox="1"/>
          <p:nvPr/>
        </p:nvSpPr>
        <p:spPr>
          <a:xfrm>
            <a:off x="8120554" y="5652430"/>
            <a:ext cx="389080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hu-HU" sz="2400">
                <a:solidFill>
                  <a:schemeClr val="dk1"/>
                </a:solidFill>
                <a:latin typeface="Calibri"/>
                <a:ea typeface="Calibri"/>
                <a:cs typeface="Calibri"/>
                <a:sym typeface="Calibri"/>
              </a:rPr>
              <a:t>Szent Ignác-plébániatemplom</a:t>
            </a:r>
            <a:endParaRPr/>
          </a:p>
        </p:txBody>
      </p:sp>
      <p:sp>
        <p:nvSpPr>
          <p:cNvPr id="162" name="Google Shape;162;p13"/>
          <p:cNvSpPr/>
          <p:nvPr/>
        </p:nvSpPr>
        <p:spPr>
          <a:xfrm>
            <a:off x="3216166" y="1187669"/>
            <a:ext cx="2532993" cy="2259724"/>
          </a:xfrm>
          <a:custGeom>
            <a:rect b="b" l="l" r="r" t="t"/>
            <a:pathLst>
              <a:path extrusionOk="0" h="2259724" w="2532993">
                <a:moveTo>
                  <a:pt x="0" y="1198179"/>
                </a:moveTo>
                <a:lnTo>
                  <a:pt x="21020" y="2112579"/>
                </a:lnTo>
                <a:lnTo>
                  <a:pt x="977462" y="2102069"/>
                </a:lnTo>
                <a:lnTo>
                  <a:pt x="1145627" y="2207172"/>
                </a:lnTo>
                <a:lnTo>
                  <a:pt x="1366344" y="2259724"/>
                </a:lnTo>
                <a:lnTo>
                  <a:pt x="2532993" y="2249214"/>
                </a:lnTo>
                <a:lnTo>
                  <a:pt x="2532993" y="1292772"/>
                </a:lnTo>
                <a:lnTo>
                  <a:pt x="2165131" y="1282262"/>
                </a:lnTo>
                <a:lnTo>
                  <a:pt x="2123089" y="1114097"/>
                </a:lnTo>
                <a:lnTo>
                  <a:pt x="2070537" y="1030014"/>
                </a:lnTo>
                <a:lnTo>
                  <a:pt x="1954924" y="1166648"/>
                </a:lnTo>
                <a:lnTo>
                  <a:pt x="1986455" y="662152"/>
                </a:lnTo>
                <a:lnTo>
                  <a:pt x="1860331" y="588579"/>
                </a:lnTo>
                <a:lnTo>
                  <a:pt x="1786758" y="336331"/>
                </a:lnTo>
                <a:lnTo>
                  <a:pt x="1608082" y="283779"/>
                </a:lnTo>
                <a:lnTo>
                  <a:pt x="1513489" y="231228"/>
                </a:lnTo>
                <a:lnTo>
                  <a:pt x="1460937" y="0"/>
                </a:lnTo>
                <a:lnTo>
                  <a:pt x="1418896" y="105103"/>
                </a:lnTo>
                <a:lnTo>
                  <a:pt x="1418896" y="189186"/>
                </a:lnTo>
                <a:lnTo>
                  <a:pt x="1166648" y="336331"/>
                </a:lnTo>
                <a:lnTo>
                  <a:pt x="1061544" y="599090"/>
                </a:lnTo>
                <a:lnTo>
                  <a:pt x="956441" y="672662"/>
                </a:lnTo>
                <a:lnTo>
                  <a:pt x="945931" y="1334814"/>
                </a:lnTo>
                <a:lnTo>
                  <a:pt x="756744" y="1439917"/>
                </a:lnTo>
                <a:lnTo>
                  <a:pt x="683172" y="1534510"/>
                </a:lnTo>
                <a:lnTo>
                  <a:pt x="325820" y="1502979"/>
                </a:lnTo>
                <a:lnTo>
                  <a:pt x="325820" y="1187669"/>
                </a:lnTo>
                <a:lnTo>
                  <a:pt x="283779" y="1114097"/>
                </a:lnTo>
                <a:lnTo>
                  <a:pt x="199696" y="1061545"/>
                </a:lnTo>
                <a:lnTo>
                  <a:pt x="231227" y="966952"/>
                </a:lnTo>
                <a:lnTo>
                  <a:pt x="168165" y="966952"/>
                </a:lnTo>
                <a:lnTo>
                  <a:pt x="168165" y="966952"/>
                </a:lnTo>
                <a:lnTo>
                  <a:pt x="0" y="1198179"/>
                </a:lnTo>
                <a:close/>
              </a:path>
            </a:pathLst>
          </a:cu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13"/>
          <p:cNvSpPr/>
          <p:nvPr/>
        </p:nvSpPr>
        <p:spPr>
          <a:xfrm>
            <a:off x="6106510" y="2774731"/>
            <a:ext cx="3142593" cy="840828"/>
          </a:xfrm>
          <a:custGeom>
            <a:rect b="b" l="l" r="r" t="t"/>
            <a:pathLst>
              <a:path extrusionOk="0" h="840828" w="3142593">
                <a:moveTo>
                  <a:pt x="0" y="630621"/>
                </a:moveTo>
                <a:lnTo>
                  <a:pt x="31531" y="315310"/>
                </a:lnTo>
                <a:lnTo>
                  <a:pt x="241738" y="199697"/>
                </a:lnTo>
                <a:lnTo>
                  <a:pt x="735724" y="115614"/>
                </a:lnTo>
                <a:lnTo>
                  <a:pt x="2186152" y="189186"/>
                </a:lnTo>
                <a:lnTo>
                  <a:pt x="2186152" y="189186"/>
                </a:lnTo>
                <a:lnTo>
                  <a:pt x="2343807" y="157655"/>
                </a:lnTo>
                <a:lnTo>
                  <a:pt x="2427890" y="199697"/>
                </a:lnTo>
                <a:lnTo>
                  <a:pt x="2543504" y="136635"/>
                </a:lnTo>
                <a:lnTo>
                  <a:pt x="2711669" y="21021"/>
                </a:lnTo>
                <a:lnTo>
                  <a:pt x="2890345" y="0"/>
                </a:lnTo>
                <a:lnTo>
                  <a:pt x="3048000" y="147145"/>
                </a:lnTo>
                <a:lnTo>
                  <a:pt x="3069021" y="399393"/>
                </a:lnTo>
                <a:lnTo>
                  <a:pt x="3111062" y="451945"/>
                </a:lnTo>
                <a:lnTo>
                  <a:pt x="3142593" y="557048"/>
                </a:lnTo>
                <a:lnTo>
                  <a:pt x="2123090" y="672662"/>
                </a:lnTo>
                <a:lnTo>
                  <a:pt x="2175642" y="840828"/>
                </a:lnTo>
                <a:lnTo>
                  <a:pt x="578069" y="809297"/>
                </a:lnTo>
                <a:lnTo>
                  <a:pt x="515007" y="683172"/>
                </a:lnTo>
                <a:lnTo>
                  <a:pt x="189187" y="683172"/>
                </a:lnTo>
                <a:lnTo>
                  <a:pt x="31531" y="662152"/>
                </a:lnTo>
                <a:lnTo>
                  <a:pt x="0" y="630621"/>
                </a:lnTo>
                <a:close/>
              </a:path>
            </a:pathLst>
          </a:cu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13"/>
          <p:cNvSpPr/>
          <p:nvPr/>
        </p:nvSpPr>
        <p:spPr>
          <a:xfrm>
            <a:off x="8755117" y="3216166"/>
            <a:ext cx="2827283" cy="1334813"/>
          </a:xfrm>
          <a:custGeom>
            <a:rect b="b" l="l" r="r" t="t"/>
            <a:pathLst>
              <a:path extrusionOk="0" h="1334813" w="2827283">
                <a:moveTo>
                  <a:pt x="84083" y="777765"/>
                </a:moveTo>
                <a:lnTo>
                  <a:pt x="378373" y="557048"/>
                </a:lnTo>
                <a:lnTo>
                  <a:pt x="378373" y="557048"/>
                </a:lnTo>
                <a:lnTo>
                  <a:pt x="861849" y="588579"/>
                </a:lnTo>
                <a:lnTo>
                  <a:pt x="903890" y="515006"/>
                </a:lnTo>
                <a:lnTo>
                  <a:pt x="903890" y="515006"/>
                </a:lnTo>
                <a:lnTo>
                  <a:pt x="977462" y="578068"/>
                </a:lnTo>
                <a:lnTo>
                  <a:pt x="1229711" y="578068"/>
                </a:lnTo>
                <a:lnTo>
                  <a:pt x="1429407" y="378372"/>
                </a:lnTo>
                <a:lnTo>
                  <a:pt x="1650124" y="367862"/>
                </a:lnTo>
                <a:lnTo>
                  <a:pt x="1692166" y="210206"/>
                </a:lnTo>
                <a:lnTo>
                  <a:pt x="1713186" y="0"/>
                </a:lnTo>
                <a:lnTo>
                  <a:pt x="1734207" y="10510"/>
                </a:lnTo>
                <a:lnTo>
                  <a:pt x="1765738" y="262758"/>
                </a:lnTo>
                <a:lnTo>
                  <a:pt x="1797269" y="304800"/>
                </a:lnTo>
                <a:lnTo>
                  <a:pt x="1797269" y="378372"/>
                </a:lnTo>
                <a:lnTo>
                  <a:pt x="1944414" y="336331"/>
                </a:lnTo>
                <a:lnTo>
                  <a:pt x="2060028" y="420413"/>
                </a:lnTo>
                <a:lnTo>
                  <a:pt x="2133600" y="504496"/>
                </a:lnTo>
                <a:lnTo>
                  <a:pt x="2196662" y="588579"/>
                </a:lnTo>
                <a:lnTo>
                  <a:pt x="2617076" y="609600"/>
                </a:lnTo>
                <a:lnTo>
                  <a:pt x="2806262" y="714703"/>
                </a:lnTo>
                <a:lnTo>
                  <a:pt x="2806262" y="861848"/>
                </a:lnTo>
                <a:lnTo>
                  <a:pt x="2827283" y="1303282"/>
                </a:lnTo>
                <a:lnTo>
                  <a:pt x="756745" y="1334813"/>
                </a:lnTo>
                <a:lnTo>
                  <a:pt x="0" y="1229710"/>
                </a:lnTo>
                <a:lnTo>
                  <a:pt x="84083" y="777765"/>
                </a:lnTo>
                <a:close/>
              </a:path>
            </a:pathLst>
          </a:cu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 name="Google Shape;165;p13"/>
          <p:cNvSpPr/>
          <p:nvPr/>
        </p:nvSpPr>
        <p:spPr>
          <a:xfrm>
            <a:off x="10899228" y="3016469"/>
            <a:ext cx="1166648" cy="1376855"/>
          </a:xfrm>
          <a:custGeom>
            <a:rect b="b" l="l" r="r" t="t"/>
            <a:pathLst>
              <a:path extrusionOk="0" h="1376855" w="1166648">
                <a:moveTo>
                  <a:pt x="0" y="630621"/>
                </a:moveTo>
                <a:lnTo>
                  <a:pt x="31531" y="409903"/>
                </a:lnTo>
                <a:lnTo>
                  <a:pt x="94593" y="52552"/>
                </a:lnTo>
                <a:lnTo>
                  <a:pt x="241738" y="515007"/>
                </a:lnTo>
                <a:lnTo>
                  <a:pt x="252248" y="651641"/>
                </a:lnTo>
                <a:lnTo>
                  <a:pt x="409903" y="651641"/>
                </a:lnTo>
                <a:lnTo>
                  <a:pt x="399393" y="493986"/>
                </a:lnTo>
                <a:lnTo>
                  <a:pt x="441434" y="493986"/>
                </a:lnTo>
                <a:lnTo>
                  <a:pt x="504496" y="0"/>
                </a:lnTo>
                <a:lnTo>
                  <a:pt x="609600" y="472965"/>
                </a:lnTo>
                <a:lnTo>
                  <a:pt x="662151" y="525517"/>
                </a:lnTo>
                <a:lnTo>
                  <a:pt x="662151" y="651641"/>
                </a:lnTo>
                <a:lnTo>
                  <a:pt x="903889" y="641131"/>
                </a:lnTo>
                <a:lnTo>
                  <a:pt x="1124606" y="798786"/>
                </a:lnTo>
                <a:lnTo>
                  <a:pt x="1166648" y="1366345"/>
                </a:lnTo>
                <a:lnTo>
                  <a:pt x="725213" y="1376855"/>
                </a:lnTo>
                <a:lnTo>
                  <a:pt x="714703" y="977462"/>
                </a:lnTo>
                <a:lnTo>
                  <a:pt x="546538" y="798786"/>
                </a:lnTo>
                <a:lnTo>
                  <a:pt x="52551" y="735724"/>
                </a:lnTo>
                <a:lnTo>
                  <a:pt x="0" y="630621"/>
                </a:lnTo>
                <a:close/>
              </a:path>
            </a:pathLst>
          </a:cu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66" name="Google Shape;166;p13"/>
          <p:cNvCxnSpPr/>
          <p:nvPr/>
        </p:nvCxnSpPr>
        <p:spPr>
          <a:xfrm>
            <a:off x="2974428" y="649540"/>
            <a:ext cx="1250731" cy="874460"/>
          </a:xfrm>
          <a:prstGeom prst="straightConnector1">
            <a:avLst/>
          </a:prstGeom>
          <a:noFill/>
          <a:ln cap="flat" cmpd="sng" w="9525">
            <a:solidFill>
              <a:srgbClr val="FF0000"/>
            </a:solidFill>
            <a:prstDash val="solid"/>
            <a:miter lim="800000"/>
            <a:headEnd len="sm" w="sm" type="none"/>
            <a:tailEnd len="med" w="med" type="triangle"/>
          </a:ln>
        </p:spPr>
      </p:cxnSp>
      <p:cxnSp>
        <p:nvCxnSpPr>
          <p:cNvPr id="167" name="Google Shape;167;p13"/>
          <p:cNvCxnSpPr/>
          <p:nvPr/>
        </p:nvCxnSpPr>
        <p:spPr>
          <a:xfrm flipH="1" rot="10800000">
            <a:off x="10065958" y="4537842"/>
            <a:ext cx="1666871" cy="1055731"/>
          </a:xfrm>
          <a:prstGeom prst="straightConnector1">
            <a:avLst/>
          </a:prstGeom>
          <a:noFill/>
          <a:ln cap="flat" cmpd="sng" w="9525">
            <a:solidFill>
              <a:srgbClr val="FF0000"/>
            </a:solidFill>
            <a:prstDash val="solid"/>
            <a:miter lim="800000"/>
            <a:headEnd len="sm" w="sm" type="none"/>
            <a:tailEnd len="med" w="med" type="triangle"/>
          </a:ln>
        </p:spPr>
      </p:cxnSp>
      <p:cxnSp>
        <p:nvCxnSpPr>
          <p:cNvPr id="168" name="Google Shape;168;p13"/>
          <p:cNvCxnSpPr/>
          <p:nvPr/>
        </p:nvCxnSpPr>
        <p:spPr>
          <a:xfrm flipH="1">
            <a:off x="7441325" y="675848"/>
            <a:ext cx="2017984" cy="2102035"/>
          </a:xfrm>
          <a:prstGeom prst="straightConnector1">
            <a:avLst/>
          </a:prstGeom>
          <a:noFill/>
          <a:ln cap="flat" cmpd="sng" w="9525">
            <a:solidFill>
              <a:srgbClr val="FF0000"/>
            </a:solidFill>
            <a:prstDash val="solid"/>
            <a:miter lim="800000"/>
            <a:headEnd len="sm" w="sm" type="none"/>
            <a:tailEnd len="med" w="med" type="triangle"/>
          </a:ln>
        </p:spPr>
      </p:cxnSp>
      <p:cxnSp>
        <p:nvCxnSpPr>
          <p:cNvPr id="169" name="Google Shape;169;p13"/>
          <p:cNvCxnSpPr/>
          <p:nvPr/>
        </p:nvCxnSpPr>
        <p:spPr>
          <a:xfrm>
            <a:off x="9606454" y="2670645"/>
            <a:ext cx="315312" cy="879637"/>
          </a:xfrm>
          <a:prstGeom prst="straightConnector1">
            <a:avLst/>
          </a:prstGeom>
          <a:noFill/>
          <a:ln cap="flat" cmpd="sng" w="9525">
            <a:solidFill>
              <a:srgbClr val="FF0000"/>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2000"/>
                                        <p:tgtEl>
                                          <p:spTgt spid="158"/>
                                        </p:tgtEl>
                                      </p:cBhvr>
                                    </p:animEffect>
                                  </p:childTnLst>
                                </p:cTn>
                              </p:par>
                              <p:par>
                                <p:cTn fill="hold" nodeType="with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20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2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2000"/>
                                        <p:tgtEl>
                                          <p:spTgt spid="159"/>
                                        </p:tgtEl>
                                      </p:cBhvr>
                                    </p:animEffect>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2000"/>
                                        <p:tgtEl>
                                          <p:spTgt spid="168"/>
                                        </p:tgtEl>
                                      </p:cBhvr>
                                    </p:animEffect>
                                  </p:childTnLst>
                                </p:cTn>
                              </p:par>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20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2000"/>
                                        <p:tgtEl>
                                          <p:spTgt spid="160"/>
                                        </p:tgtEl>
                                      </p:cBhvr>
                                    </p:animEffec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2000"/>
                                        <p:tgtEl>
                                          <p:spTgt spid="169"/>
                                        </p:tgtEl>
                                      </p:cBhvr>
                                    </p:animEffect>
                                  </p:childTnLst>
                                </p:cTn>
                              </p:par>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2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2000"/>
                                        <p:tgtEl>
                                          <p:spTgt spid="161"/>
                                        </p:tgtEl>
                                      </p:cBhvr>
                                    </p:animEffect>
                                  </p:childTnLst>
                                </p:cTn>
                              </p:par>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2000"/>
                                        <p:tgtEl>
                                          <p:spTgt spid="167"/>
                                        </p:tgtEl>
                                      </p:cBhvr>
                                    </p:animEffect>
                                  </p:childTnLst>
                                </p:cTn>
                              </p:par>
                              <p:par>
                                <p:cTn fill="hold" nodeType="with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2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4"/>
          <p:cNvSpPr txBox="1"/>
          <p:nvPr>
            <p:ph type="title"/>
          </p:nvPr>
        </p:nvSpPr>
        <p:spPr>
          <a:xfrm>
            <a:off x="0"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Feladatok Esztergomban</a:t>
            </a:r>
            <a:endParaRPr/>
          </a:p>
        </p:txBody>
      </p:sp>
      <p:sp>
        <p:nvSpPr>
          <p:cNvPr id="175" name="Google Shape;175;p14"/>
          <p:cNvSpPr txBox="1"/>
          <p:nvPr>
            <p:ph idx="1" type="body"/>
          </p:nvPr>
        </p:nvSpPr>
        <p:spPr>
          <a:xfrm>
            <a:off x="528637" y="1000124"/>
            <a:ext cx="11134725" cy="566737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hu-HU"/>
              <a:t>1. Nyomkeresés</a:t>
            </a:r>
            <a:endParaRPr/>
          </a:p>
          <a:p>
            <a:pPr indent="0" lvl="0" marL="0" rtl="0" algn="l">
              <a:lnSpc>
                <a:spcPct val="90000"/>
              </a:lnSpc>
              <a:spcBef>
                <a:spcPts val="1000"/>
              </a:spcBef>
              <a:spcAft>
                <a:spcPts val="0"/>
              </a:spcAft>
              <a:buClr>
                <a:schemeClr val="dk1"/>
              </a:buClr>
              <a:buSzPts val="2800"/>
              <a:buNone/>
            </a:pPr>
            <a:r>
              <a:rPr lang="hu-HU"/>
              <a:t>2. Képes krónika (kisfilm):</a:t>
            </a:r>
            <a:endParaRPr/>
          </a:p>
          <a:p>
            <a:pPr indent="-228600" lvl="1" marL="685800" rtl="0" algn="l">
              <a:lnSpc>
                <a:spcPct val="90000"/>
              </a:lnSpc>
              <a:spcBef>
                <a:spcPts val="500"/>
              </a:spcBef>
              <a:spcAft>
                <a:spcPts val="0"/>
              </a:spcAft>
              <a:buClr>
                <a:schemeClr val="dk1"/>
              </a:buClr>
              <a:buSzPts val="2400"/>
              <a:buChar char="○"/>
            </a:pPr>
            <a:r>
              <a:rPr lang="hu-HU"/>
              <a:t>Lovagterem</a:t>
            </a:r>
            <a:endParaRPr/>
          </a:p>
          <a:p>
            <a:pPr indent="-228600" lvl="1" marL="685800" rtl="0" algn="l">
              <a:lnSpc>
                <a:spcPct val="90000"/>
              </a:lnSpc>
              <a:spcBef>
                <a:spcPts val="500"/>
              </a:spcBef>
              <a:spcAft>
                <a:spcPts val="0"/>
              </a:spcAft>
              <a:buClr>
                <a:schemeClr val="dk1"/>
              </a:buClr>
              <a:buSzPts val="2400"/>
              <a:buChar char="○"/>
            </a:pPr>
            <a:r>
              <a:rPr lang="hu-HU"/>
              <a:t>Szent István terem</a:t>
            </a:r>
            <a:endParaRPr/>
          </a:p>
          <a:p>
            <a:pPr indent="-228600" lvl="1" marL="685800" rtl="0" algn="l">
              <a:lnSpc>
                <a:spcPct val="90000"/>
              </a:lnSpc>
              <a:spcBef>
                <a:spcPts val="500"/>
              </a:spcBef>
              <a:spcAft>
                <a:spcPts val="0"/>
              </a:spcAft>
              <a:buClr>
                <a:schemeClr val="dk1"/>
              </a:buClr>
              <a:buSzPts val="2400"/>
              <a:buChar char="○"/>
            </a:pPr>
            <a:r>
              <a:rPr lang="hu-HU"/>
              <a:t>Szent Adalbert terem: a Porta specicosa rekonstrukciójával</a:t>
            </a:r>
            <a:endParaRPr/>
          </a:p>
          <a:p>
            <a:pPr indent="-228600" lvl="1" marL="685800" rtl="0" algn="l">
              <a:lnSpc>
                <a:spcPct val="90000"/>
              </a:lnSpc>
              <a:spcBef>
                <a:spcPts val="500"/>
              </a:spcBef>
              <a:spcAft>
                <a:spcPts val="0"/>
              </a:spcAft>
              <a:buClr>
                <a:schemeClr val="dk1"/>
              </a:buClr>
              <a:buSzPts val="2400"/>
              <a:buChar char="○"/>
            </a:pPr>
            <a:r>
              <a:rPr lang="hu-HU"/>
              <a:t>Bakócz-kápolna</a:t>
            </a:r>
            <a:endParaRPr/>
          </a:p>
          <a:p>
            <a:pPr indent="-228600" lvl="1" marL="685800" rtl="0" algn="l">
              <a:lnSpc>
                <a:spcPct val="90000"/>
              </a:lnSpc>
              <a:spcBef>
                <a:spcPts val="500"/>
              </a:spcBef>
              <a:spcAft>
                <a:spcPts val="0"/>
              </a:spcAft>
              <a:buClr>
                <a:schemeClr val="dk1"/>
              </a:buClr>
              <a:buSzPts val="2400"/>
              <a:buChar char="○"/>
            </a:pPr>
            <a:r>
              <a:rPr lang="hu-HU"/>
              <a:t>Nagyboldogasszony és Szent Adalbert Főszékesegyház</a:t>
            </a:r>
            <a:endParaRPr/>
          </a:p>
          <a:p>
            <a:pPr indent="0" lvl="0" marL="0" rtl="0" algn="l">
              <a:lnSpc>
                <a:spcPct val="90000"/>
              </a:lnSpc>
              <a:spcBef>
                <a:spcPts val="1000"/>
              </a:spcBef>
              <a:spcAft>
                <a:spcPts val="0"/>
              </a:spcAft>
              <a:buClr>
                <a:schemeClr val="dk1"/>
              </a:buClr>
              <a:buSzPts val="2800"/>
              <a:buNone/>
            </a:pPr>
            <a:r>
              <a:rPr lang="hu-HU"/>
              <a:t>3. Tudáspróba</a:t>
            </a:r>
            <a:endParaRPr/>
          </a:p>
          <a:p>
            <a:pPr indent="0" lvl="0" marL="0" rtl="0" algn="l">
              <a:lnSpc>
                <a:spcPct val="90000"/>
              </a:lnSpc>
              <a:spcBef>
                <a:spcPts val="1000"/>
              </a:spcBef>
              <a:spcAft>
                <a:spcPts val="0"/>
              </a:spcAft>
              <a:buClr>
                <a:schemeClr val="dk1"/>
              </a:buClr>
              <a:buSzPts val="2800"/>
              <a:buNone/>
            </a:pPr>
            <a:r>
              <a:rPr lang="hu-HU"/>
              <a:t>4. Drámajáték:</a:t>
            </a:r>
            <a:endParaRPr/>
          </a:p>
          <a:p>
            <a:pPr indent="-228600" lvl="1" marL="685800" rtl="0" algn="l">
              <a:lnSpc>
                <a:spcPct val="90000"/>
              </a:lnSpc>
              <a:spcBef>
                <a:spcPts val="500"/>
              </a:spcBef>
              <a:spcAft>
                <a:spcPts val="0"/>
              </a:spcAft>
              <a:buClr>
                <a:schemeClr val="dk1"/>
              </a:buClr>
              <a:buSzPts val="2400"/>
              <a:buChar char="○"/>
            </a:pPr>
            <a:r>
              <a:rPr lang="hu-HU"/>
              <a:t>Vajk megkeresztelése</a:t>
            </a:r>
            <a:endParaRPr/>
          </a:p>
          <a:p>
            <a:pPr indent="-228600" lvl="1" marL="685800" rtl="0" algn="l">
              <a:lnSpc>
                <a:spcPct val="90000"/>
              </a:lnSpc>
              <a:spcBef>
                <a:spcPts val="500"/>
              </a:spcBef>
              <a:spcAft>
                <a:spcPts val="0"/>
              </a:spcAft>
              <a:buClr>
                <a:schemeClr val="dk1"/>
              </a:buClr>
              <a:buSzPts val="2400"/>
              <a:buChar char="○"/>
            </a:pPr>
            <a:r>
              <a:rPr lang="hu-HU"/>
              <a:t>István megkoronázása</a:t>
            </a:r>
            <a:endParaRPr/>
          </a:p>
          <a:p>
            <a:pPr indent="-228600" lvl="1" marL="685800" rtl="0" algn="l">
              <a:lnSpc>
                <a:spcPct val="90000"/>
              </a:lnSpc>
              <a:spcBef>
                <a:spcPts val="500"/>
              </a:spcBef>
              <a:spcAft>
                <a:spcPts val="0"/>
              </a:spcAft>
              <a:buClr>
                <a:schemeClr val="dk1"/>
              </a:buClr>
              <a:buSzPts val="2400"/>
              <a:buChar char="○"/>
            </a:pPr>
            <a:r>
              <a:rPr lang="hu-HU"/>
              <a:t>Keresztes had látogatása Esztergomban</a:t>
            </a:r>
            <a:endParaRPr/>
          </a:p>
          <a:p>
            <a:pPr indent="-228600" lvl="1" marL="685800" rtl="0" algn="l">
              <a:lnSpc>
                <a:spcPct val="90000"/>
              </a:lnSpc>
              <a:spcBef>
                <a:spcPts val="500"/>
              </a:spcBef>
              <a:spcAft>
                <a:spcPts val="0"/>
              </a:spcAft>
              <a:buClr>
                <a:schemeClr val="dk1"/>
              </a:buClr>
              <a:buSzPts val="2400"/>
              <a:buChar char="○"/>
            </a:pPr>
            <a:r>
              <a:rPr lang="hu-HU"/>
              <a:t>Vitéz János reneszánsz fürdői</a:t>
            </a:r>
            <a:endParaRPr/>
          </a:p>
          <a:p>
            <a:pPr indent="-228600" lvl="1" marL="685800" rtl="0" algn="l">
              <a:lnSpc>
                <a:spcPct val="90000"/>
              </a:lnSpc>
              <a:spcBef>
                <a:spcPts val="500"/>
              </a:spcBef>
              <a:spcAft>
                <a:spcPts val="0"/>
              </a:spcAft>
              <a:buClr>
                <a:schemeClr val="dk1"/>
              </a:buClr>
              <a:buSzPts val="2400"/>
              <a:buChar char="○"/>
            </a:pPr>
            <a:r>
              <a:rPr lang="hu-HU"/>
              <a:t>Porta Specicosa</a:t>
            </a:r>
            <a:endParaRPr/>
          </a:p>
          <a:p>
            <a:pPr indent="0" lvl="0" marL="0" rtl="0" algn="l">
              <a:lnSpc>
                <a:spcPct val="90000"/>
              </a:lnSpc>
              <a:spcBef>
                <a:spcPts val="1000"/>
              </a:spcBef>
              <a:spcAft>
                <a:spcPts val="1600"/>
              </a:spcAft>
              <a:buClr>
                <a:schemeClr val="dk1"/>
              </a:buClr>
              <a:buSzPts val="28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1600"/>
              </a:spcAft>
              <a:buClr>
                <a:schemeClr val="dk1"/>
              </a:buClr>
              <a:buSzPts val="2800"/>
              <a:buNone/>
            </a:pPr>
            <a:r>
              <a:t/>
            </a:r>
            <a:endParaRPr/>
          </a:p>
        </p:txBody>
      </p:sp>
      <p:pic>
        <p:nvPicPr>
          <p:cNvPr id="181" name="Google Shape;181;p15"/>
          <p:cNvPicPr preferRelativeResize="0"/>
          <p:nvPr/>
        </p:nvPicPr>
        <p:blipFill rotWithShape="1">
          <a:blip r:embed="rId3">
            <a:alphaModFix/>
          </a:blip>
          <a:srcRect b="0" l="0" r="0" t="0"/>
          <a:stretch/>
        </p:blipFill>
        <p:spPr>
          <a:xfrm>
            <a:off x="0" y="0"/>
            <a:ext cx="12178484" cy="6858000"/>
          </a:xfrm>
          <a:prstGeom prst="rect">
            <a:avLst/>
          </a:prstGeom>
          <a:noFill/>
          <a:ln>
            <a:noFill/>
          </a:ln>
        </p:spPr>
      </p:pic>
      <p:sp>
        <p:nvSpPr>
          <p:cNvPr id="182" name="Google Shape;182;p15"/>
          <p:cNvSpPr txBox="1"/>
          <p:nvPr>
            <p:ph type="title"/>
          </p:nvPr>
        </p:nvSpPr>
        <p:spPr>
          <a:xfrm>
            <a:off x="5577840" y="250031"/>
            <a:ext cx="633476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lang="hu-HU">
                <a:solidFill>
                  <a:schemeClr val="lt1"/>
                </a:solidFill>
              </a:rPr>
              <a:t>Találkozunk Esztergomban!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2"/>
          <p:cNvSpPr txBox="1"/>
          <p:nvPr>
            <p:ph type="title"/>
          </p:nvPr>
        </p:nvSpPr>
        <p:spPr>
          <a:xfrm>
            <a:off x="0"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Esztergom a középkorban</a:t>
            </a:r>
            <a:endParaRPr/>
          </a:p>
        </p:txBody>
      </p:sp>
      <p:sp>
        <p:nvSpPr>
          <p:cNvPr id="68" name="Google Shape;68;p2"/>
          <p:cNvSpPr txBox="1"/>
          <p:nvPr>
            <p:ph idx="1" type="body"/>
          </p:nvPr>
        </p:nvSpPr>
        <p:spPr>
          <a:xfrm>
            <a:off x="264160" y="104203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hu-HU"/>
              <a:t>971 táján került a fejedelmi trónra Géza 🡪 az esztergomi Várhegyet választotta szálláshelyéül</a:t>
            </a:r>
            <a:endParaRPr/>
          </a:p>
          <a:p>
            <a:pPr indent="-228600" lvl="0" marL="228600" rtl="0" algn="l">
              <a:lnSpc>
                <a:spcPct val="90000"/>
              </a:lnSpc>
              <a:spcBef>
                <a:spcPts val="1000"/>
              </a:spcBef>
              <a:spcAft>
                <a:spcPts val="0"/>
              </a:spcAft>
              <a:buClr>
                <a:schemeClr val="dk1"/>
              </a:buClr>
              <a:buSzPts val="2800"/>
              <a:buChar char="●"/>
            </a:pPr>
            <a:r>
              <a:rPr lang="hu-HU"/>
              <a:t>A Várhegy első templomát is Géza építteti (Szent István protomártír templom)</a:t>
            </a:r>
            <a:endParaRPr/>
          </a:p>
          <a:p>
            <a:pPr indent="-228600" lvl="0" marL="228600" rtl="0" algn="l">
              <a:lnSpc>
                <a:spcPct val="90000"/>
              </a:lnSpc>
              <a:spcBef>
                <a:spcPts val="1000"/>
              </a:spcBef>
              <a:spcAft>
                <a:spcPts val="1600"/>
              </a:spcAft>
              <a:buClr>
                <a:schemeClr val="dk1"/>
              </a:buClr>
              <a:buSzPts val="2800"/>
              <a:buChar char="●"/>
            </a:pPr>
            <a:r>
              <a:rPr lang="hu-HU"/>
              <a:t>Fia, Vajk is itt, Esztergomban született</a:t>
            </a:r>
            <a:endParaRPr/>
          </a:p>
        </p:txBody>
      </p:sp>
      <p:pic>
        <p:nvPicPr>
          <p:cNvPr id="69" name="Google Shape;69;p2"/>
          <p:cNvPicPr preferRelativeResize="0"/>
          <p:nvPr/>
        </p:nvPicPr>
        <p:blipFill rotWithShape="1">
          <a:blip r:embed="rId3">
            <a:alphaModFix/>
          </a:blip>
          <a:srcRect b="0" l="0" r="0" t="0"/>
          <a:stretch/>
        </p:blipFill>
        <p:spPr>
          <a:xfrm>
            <a:off x="6096000" y="3357563"/>
            <a:ext cx="5943599" cy="3343274"/>
          </a:xfrm>
          <a:prstGeom prst="rect">
            <a:avLst/>
          </a:prstGeom>
          <a:noFill/>
          <a:ln>
            <a:noFill/>
          </a:ln>
        </p:spPr>
      </p:pic>
      <p:sp>
        <p:nvSpPr>
          <p:cNvPr id="70" name="Google Shape;70;p2"/>
          <p:cNvSpPr txBox="1"/>
          <p:nvPr/>
        </p:nvSpPr>
        <p:spPr>
          <a:xfrm>
            <a:off x="2702560" y="6054506"/>
            <a:ext cx="339344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hu-HU" sz="1800" u="none" cap="none" strike="noStrike">
                <a:solidFill>
                  <a:schemeClr val="dk1"/>
                </a:solidFill>
                <a:latin typeface="Calibri"/>
                <a:ea typeface="Calibri"/>
                <a:cs typeface="Calibri"/>
                <a:sym typeface="Calibri"/>
              </a:rPr>
              <a:t>Szent István protomártír templom – számítógépes rekonstrukció</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76" name="Google Shape;76;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1600"/>
              </a:spcAft>
              <a:buClr>
                <a:schemeClr val="dk1"/>
              </a:buClr>
              <a:buSzPts val="2800"/>
              <a:buNone/>
            </a:pPr>
            <a:r>
              <a:t/>
            </a:r>
            <a:endParaRPr/>
          </a:p>
        </p:txBody>
      </p:sp>
      <p:pic>
        <p:nvPicPr>
          <p:cNvPr id="77" name="Google Shape;77;p3"/>
          <p:cNvPicPr preferRelativeResize="0"/>
          <p:nvPr/>
        </p:nvPicPr>
        <p:blipFill rotWithShape="1">
          <a:blip r:embed="rId3">
            <a:alphaModFix/>
          </a:blip>
          <a:srcRect b="0" l="0" r="0" t="0"/>
          <a:stretch/>
        </p:blipFill>
        <p:spPr>
          <a:xfrm>
            <a:off x="0" y="-1"/>
            <a:ext cx="12192000" cy="6859715"/>
          </a:xfrm>
          <a:prstGeom prst="rect">
            <a:avLst/>
          </a:prstGeom>
          <a:noFill/>
          <a:ln>
            <a:noFill/>
          </a:ln>
        </p:spPr>
      </p:pic>
      <p:sp>
        <p:nvSpPr>
          <p:cNvPr id="78" name="Google Shape;78;p3"/>
          <p:cNvSpPr/>
          <p:nvPr/>
        </p:nvSpPr>
        <p:spPr>
          <a:xfrm>
            <a:off x="2769079" y="3269411"/>
            <a:ext cx="9420046" cy="2924355"/>
          </a:xfrm>
          <a:custGeom>
            <a:rect b="b" l="l" r="r" t="t"/>
            <a:pathLst>
              <a:path extrusionOk="0" h="2924355" w="9420046">
                <a:moveTo>
                  <a:pt x="577970" y="1233578"/>
                </a:moveTo>
                <a:lnTo>
                  <a:pt x="923027" y="1155940"/>
                </a:lnTo>
                <a:lnTo>
                  <a:pt x="1069676" y="940280"/>
                </a:lnTo>
                <a:lnTo>
                  <a:pt x="3416061" y="491706"/>
                </a:lnTo>
                <a:lnTo>
                  <a:pt x="3416061" y="586597"/>
                </a:lnTo>
                <a:lnTo>
                  <a:pt x="4088921" y="638355"/>
                </a:lnTo>
                <a:lnTo>
                  <a:pt x="4364966" y="431321"/>
                </a:lnTo>
                <a:lnTo>
                  <a:pt x="5434642" y="370936"/>
                </a:lnTo>
                <a:lnTo>
                  <a:pt x="5434642" y="474453"/>
                </a:lnTo>
                <a:lnTo>
                  <a:pt x="6840747" y="336431"/>
                </a:lnTo>
                <a:lnTo>
                  <a:pt x="7134046" y="0"/>
                </a:lnTo>
                <a:lnTo>
                  <a:pt x="7272068" y="103517"/>
                </a:lnTo>
                <a:lnTo>
                  <a:pt x="8660921" y="103517"/>
                </a:lnTo>
                <a:lnTo>
                  <a:pt x="9005978" y="940280"/>
                </a:lnTo>
                <a:lnTo>
                  <a:pt x="9420046" y="1035170"/>
                </a:lnTo>
                <a:lnTo>
                  <a:pt x="9420046" y="2924355"/>
                </a:lnTo>
                <a:lnTo>
                  <a:pt x="3071004" y="2734574"/>
                </a:lnTo>
                <a:lnTo>
                  <a:pt x="0" y="2268747"/>
                </a:lnTo>
                <a:lnTo>
                  <a:pt x="577970" y="1233578"/>
                </a:lnTo>
                <a:close/>
              </a:path>
            </a:pathLst>
          </a:cu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hu-HU" sz="1800">
                <a:solidFill>
                  <a:schemeClr val="lt1"/>
                </a:solidFill>
                <a:latin typeface="Calibri"/>
                <a:ea typeface="Calibri"/>
                <a:cs typeface="Calibri"/>
                <a:sym typeface="Calibri"/>
              </a:rPr>
              <a:t>Várhegy</a:t>
            </a:r>
            <a:endParaRPr/>
          </a:p>
        </p:txBody>
      </p:sp>
      <p:sp>
        <p:nvSpPr>
          <p:cNvPr id="79" name="Google Shape;79;p3"/>
          <p:cNvSpPr/>
          <p:nvPr/>
        </p:nvSpPr>
        <p:spPr>
          <a:xfrm>
            <a:off x="3303917" y="2613804"/>
            <a:ext cx="6469811" cy="1699404"/>
          </a:xfrm>
          <a:custGeom>
            <a:rect b="b" l="l" r="r" t="t"/>
            <a:pathLst>
              <a:path extrusionOk="0" h="1699404" w="6469811">
                <a:moveTo>
                  <a:pt x="0" y="1371600"/>
                </a:moveTo>
                <a:lnTo>
                  <a:pt x="2889849" y="664234"/>
                </a:lnTo>
                <a:lnTo>
                  <a:pt x="2881223" y="552090"/>
                </a:lnTo>
                <a:lnTo>
                  <a:pt x="3545457" y="422694"/>
                </a:lnTo>
                <a:lnTo>
                  <a:pt x="3804249" y="474453"/>
                </a:lnTo>
                <a:lnTo>
                  <a:pt x="4856672" y="293298"/>
                </a:lnTo>
                <a:lnTo>
                  <a:pt x="4968815" y="0"/>
                </a:lnTo>
                <a:lnTo>
                  <a:pt x="5080958" y="232913"/>
                </a:lnTo>
                <a:lnTo>
                  <a:pt x="5106838" y="448573"/>
                </a:lnTo>
                <a:lnTo>
                  <a:pt x="6340415" y="189781"/>
                </a:lnTo>
                <a:lnTo>
                  <a:pt x="6349041" y="172528"/>
                </a:lnTo>
                <a:lnTo>
                  <a:pt x="6443932" y="146649"/>
                </a:lnTo>
                <a:lnTo>
                  <a:pt x="6469811" y="793630"/>
                </a:lnTo>
                <a:lnTo>
                  <a:pt x="6323162" y="966158"/>
                </a:lnTo>
                <a:lnTo>
                  <a:pt x="4899804" y="1121434"/>
                </a:lnTo>
                <a:lnTo>
                  <a:pt x="4891177" y="1026543"/>
                </a:lnTo>
                <a:lnTo>
                  <a:pt x="3812875" y="1078302"/>
                </a:lnTo>
                <a:lnTo>
                  <a:pt x="3536830" y="1293962"/>
                </a:lnTo>
                <a:lnTo>
                  <a:pt x="2889849" y="1224951"/>
                </a:lnTo>
                <a:lnTo>
                  <a:pt x="2889849" y="1130060"/>
                </a:lnTo>
                <a:lnTo>
                  <a:pt x="543464" y="1587260"/>
                </a:lnTo>
                <a:lnTo>
                  <a:pt x="526211" y="1431985"/>
                </a:lnTo>
                <a:lnTo>
                  <a:pt x="327804" y="1311215"/>
                </a:lnTo>
                <a:lnTo>
                  <a:pt x="189781" y="1449238"/>
                </a:lnTo>
                <a:lnTo>
                  <a:pt x="138023" y="1613139"/>
                </a:lnTo>
                <a:lnTo>
                  <a:pt x="17253" y="1699404"/>
                </a:lnTo>
                <a:lnTo>
                  <a:pt x="0" y="1371600"/>
                </a:lnTo>
                <a:close/>
              </a:path>
            </a:pathLst>
          </a:custGeom>
          <a:solidFill>
            <a:schemeClr val="accent4"/>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hu-HU" sz="1800">
                <a:solidFill>
                  <a:schemeClr val="lt1"/>
                </a:solidFill>
                <a:latin typeface="Calibri"/>
                <a:ea typeface="Calibri"/>
                <a:cs typeface="Calibri"/>
                <a:sym typeface="Calibri"/>
              </a:rPr>
              <a:t>várfal</a:t>
            </a:r>
            <a:endParaRPr/>
          </a:p>
        </p:txBody>
      </p:sp>
      <p:sp>
        <p:nvSpPr>
          <p:cNvPr id="80" name="Google Shape;80;p3"/>
          <p:cNvSpPr/>
          <p:nvPr/>
        </p:nvSpPr>
        <p:spPr>
          <a:xfrm>
            <a:off x="9661585" y="1414732"/>
            <a:ext cx="1104181" cy="1794294"/>
          </a:xfrm>
          <a:custGeom>
            <a:rect b="b" l="l" r="r" t="t"/>
            <a:pathLst>
              <a:path extrusionOk="0" h="1794294" w="1104181">
                <a:moveTo>
                  <a:pt x="69011" y="552091"/>
                </a:moveTo>
                <a:lnTo>
                  <a:pt x="8626" y="534838"/>
                </a:lnTo>
                <a:lnTo>
                  <a:pt x="0" y="362310"/>
                </a:lnTo>
                <a:lnTo>
                  <a:pt x="60385" y="284672"/>
                </a:lnTo>
                <a:lnTo>
                  <a:pt x="51758" y="198408"/>
                </a:lnTo>
                <a:lnTo>
                  <a:pt x="241540" y="51759"/>
                </a:lnTo>
                <a:lnTo>
                  <a:pt x="1017917" y="0"/>
                </a:lnTo>
                <a:lnTo>
                  <a:pt x="1026543" y="129396"/>
                </a:lnTo>
                <a:lnTo>
                  <a:pt x="1104181" y="181155"/>
                </a:lnTo>
                <a:lnTo>
                  <a:pt x="1104181" y="345057"/>
                </a:lnTo>
                <a:lnTo>
                  <a:pt x="1104181" y="569343"/>
                </a:lnTo>
                <a:lnTo>
                  <a:pt x="1043796" y="595223"/>
                </a:lnTo>
                <a:lnTo>
                  <a:pt x="1086928" y="1639019"/>
                </a:lnTo>
                <a:lnTo>
                  <a:pt x="336430" y="1682151"/>
                </a:lnTo>
                <a:lnTo>
                  <a:pt x="112143" y="1794294"/>
                </a:lnTo>
                <a:lnTo>
                  <a:pt x="69011" y="552091"/>
                </a:lnTo>
                <a:close/>
              </a:path>
            </a:pathLst>
          </a:custGeom>
          <a:solidFill>
            <a:schemeClr val="accent2"/>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hu-HU" sz="1800">
                <a:solidFill>
                  <a:schemeClr val="lt1"/>
                </a:solidFill>
                <a:latin typeface="Calibri"/>
                <a:ea typeface="Calibri"/>
                <a:cs typeface="Calibri"/>
                <a:sym typeface="Calibri"/>
              </a:rPr>
              <a:t>Fehér-torony (lakótorony)</a:t>
            </a:r>
            <a:endParaRPr/>
          </a:p>
        </p:txBody>
      </p:sp>
      <p:sp>
        <p:nvSpPr>
          <p:cNvPr id="81" name="Google Shape;81;p3"/>
          <p:cNvSpPr/>
          <p:nvPr/>
        </p:nvSpPr>
        <p:spPr>
          <a:xfrm>
            <a:off x="3062377" y="3424687"/>
            <a:ext cx="793631" cy="1069675"/>
          </a:xfrm>
          <a:custGeom>
            <a:rect b="b" l="l" r="r" t="t"/>
            <a:pathLst>
              <a:path extrusionOk="0" h="1069675" w="793631">
                <a:moveTo>
                  <a:pt x="0" y="897147"/>
                </a:moveTo>
                <a:lnTo>
                  <a:pt x="69012" y="828136"/>
                </a:lnTo>
                <a:lnTo>
                  <a:pt x="69012" y="310551"/>
                </a:lnTo>
                <a:lnTo>
                  <a:pt x="336431" y="0"/>
                </a:lnTo>
                <a:lnTo>
                  <a:pt x="560717" y="284671"/>
                </a:lnTo>
                <a:lnTo>
                  <a:pt x="577970" y="457200"/>
                </a:lnTo>
                <a:lnTo>
                  <a:pt x="250166" y="569343"/>
                </a:lnTo>
                <a:lnTo>
                  <a:pt x="250166" y="914400"/>
                </a:lnTo>
                <a:lnTo>
                  <a:pt x="370936" y="819509"/>
                </a:lnTo>
                <a:lnTo>
                  <a:pt x="439948" y="646981"/>
                </a:lnTo>
                <a:lnTo>
                  <a:pt x="552091" y="508958"/>
                </a:lnTo>
                <a:lnTo>
                  <a:pt x="793631" y="646981"/>
                </a:lnTo>
                <a:lnTo>
                  <a:pt x="793631" y="776377"/>
                </a:lnTo>
                <a:lnTo>
                  <a:pt x="655608" y="983411"/>
                </a:lnTo>
                <a:lnTo>
                  <a:pt x="500332" y="1026543"/>
                </a:lnTo>
                <a:lnTo>
                  <a:pt x="379563" y="1069675"/>
                </a:lnTo>
                <a:lnTo>
                  <a:pt x="120770" y="1069675"/>
                </a:lnTo>
                <a:lnTo>
                  <a:pt x="120770" y="983411"/>
                </a:lnTo>
                <a:lnTo>
                  <a:pt x="0" y="897147"/>
                </a:lnTo>
                <a:close/>
              </a:path>
            </a:pathLst>
          </a:custGeom>
          <a:solidFill>
            <a:schemeClr val="accent3"/>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hu-HU" sz="1800">
                <a:solidFill>
                  <a:schemeClr val="lt1"/>
                </a:solidFill>
                <a:latin typeface="Calibri"/>
                <a:ea typeface="Calibri"/>
                <a:cs typeface="Calibri"/>
                <a:sym typeface="Calibri"/>
              </a:rPr>
              <a:t>bástyák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500"/>
                                        <p:tgtEl>
                                          <p:spTgt spid="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2000"/>
                                        <p:tgtEl>
                                          <p:spTgt spid="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2000"/>
                                        <p:tgtEl>
                                          <p:spTgt spid="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2000"/>
                                        <p:tgtEl>
                                          <p:spTgt spid="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4"/>
          <p:cNvSpPr txBox="1"/>
          <p:nvPr>
            <p:ph type="title"/>
          </p:nvPr>
        </p:nvSpPr>
        <p:spPr>
          <a:xfrm>
            <a:off x="191219" y="0"/>
            <a:ext cx="6071558" cy="98341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Esztergom a középkorban</a:t>
            </a:r>
            <a:endParaRPr/>
          </a:p>
        </p:txBody>
      </p:sp>
      <p:sp>
        <p:nvSpPr>
          <p:cNvPr id="87" name="Google Shape;87;p4"/>
          <p:cNvSpPr txBox="1"/>
          <p:nvPr>
            <p:ph idx="1" type="body"/>
          </p:nvPr>
        </p:nvSpPr>
        <p:spPr>
          <a:xfrm>
            <a:off x="191219" y="893972"/>
            <a:ext cx="6364856" cy="53429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1600"/>
              </a:spcAft>
              <a:buClr>
                <a:schemeClr val="dk1"/>
              </a:buClr>
              <a:buSzPts val="2800"/>
              <a:buChar char="●"/>
            </a:pPr>
            <a:r>
              <a:rPr lang="hu-HU"/>
              <a:t>Istvánt 1000 karácsonyán Esztergomban koronázhatták magyar királlyá</a:t>
            </a:r>
            <a:endParaRPr/>
          </a:p>
        </p:txBody>
      </p:sp>
      <p:pic>
        <p:nvPicPr>
          <p:cNvPr id="88" name="Google Shape;88;p4"/>
          <p:cNvPicPr preferRelativeResize="0"/>
          <p:nvPr/>
        </p:nvPicPr>
        <p:blipFill rotWithShape="1">
          <a:blip r:embed="rId3">
            <a:alphaModFix/>
          </a:blip>
          <a:srcRect b="0" l="0" r="0" t="0"/>
          <a:stretch/>
        </p:blipFill>
        <p:spPr>
          <a:xfrm>
            <a:off x="6952890" y="88593"/>
            <a:ext cx="4984921" cy="6648638"/>
          </a:xfrm>
          <a:prstGeom prst="rect">
            <a:avLst/>
          </a:prstGeom>
          <a:noFill/>
          <a:ln>
            <a:noFill/>
          </a:ln>
        </p:spPr>
      </p:pic>
      <p:sp>
        <p:nvSpPr>
          <p:cNvPr id="89" name="Google Shape;89;p4"/>
          <p:cNvSpPr txBox="1"/>
          <p:nvPr/>
        </p:nvSpPr>
        <p:spPr>
          <a:xfrm>
            <a:off x="2557199" y="6367899"/>
            <a:ext cx="43956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hu-HU" sz="1800">
                <a:solidFill>
                  <a:schemeClr val="dk1"/>
                </a:solidFill>
                <a:latin typeface="Calibri"/>
                <a:ea typeface="Calibri"/>
                <a:cs typeface="Calibri"/>
                <a:sym typeface="Calibri"/>
              </a:rPr>
              <a:t>Melocco Miklós: Szent István megkoronázása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5"/>
          <p:cNvSpPr txBox="1"/>
          <p:nvPr>
            <p:ph type="title"/>
          </p:nvPr>
        </p:nvSpPr>
        <p:spPr>
          <a:xfrm>
            <a:off x="0"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Az egyházszervezés</a:t>
            </a:r>
            <a:endParaRPr/>
          </a:p>
        </p:txBody>
      </p:sp>
      <p:sp>
        <p:nvSpPr>
          <p:cNvPr id="95" name="Google Shape;95;p5"/>
          <p:cNvSpPr txBox="1"/>
          <p:nvPr>
            <p:ph idx="1" type="body"/>
          </p:nvPr>
        </p:nvSpPr>
        <p:spPr>
          <a:xfrm>
            <a:off x="0" y="1023369"/>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hu-HU"/>
              <a:t>1001 – ravennai-zsinat 🡪 Magyarországon önálló egyháztartomány jöhet létre saját érseki központtal (Esztergom)</a:t>
            </a:r>
            <a:endParaRPr/>
          </a:p>
          <a:p>
            <a:pPr indent="-228600" lvl="0" marL="228600" rtl="0" algn="l">
              <a:lnSpc>
                <a:spcPct val="90000"/>
              </a:lnSpc>
              <a:spcBef>
                <a:spcPts val="1000"/>
              </a:spcBef>
              <a:spcAft>
                <a:spcPts val="1600"/>
              </a:spcAft>
              <a:buClr>
                <a:schemeClr val="dk1"/>
              </a:buClr>
              <a:buSzPts val="2800"/>
              <a:buChar char="●"/>
            </a:pPr>
            <a:r>
              <a:rPr lang="hu-HU"/>
              <a:t>István haláláig 8 püspökség és két érsekség jött létre</a:t>
            </a:r>
            <a:endParaRPr/>
          </a:p>
        </p:txBody>
      </p:sp>
      <p:sp>
        <p:nvSpPr>
          <p:cNvPr id="96" name="Google Shape;96;p5"/>
          <p:cNvSpPr txBox="1"/>
          <p:nvPr/>
        </p:nvSpPr>
        <p:spPr>
          <a:xfrm>
            <a:off x="1888435" y="6398076"/>
            <a:ext cx="241418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hu-HU" sz="1800">
                <a:solidFill>
                  <a:schemeClr val="dk1"/>
                </a:solidFill>
                <a:latin typeface="Calibri"/>
                <a:ea typeface="Calibri"/>
                <a:cs typeface="Calibri"/>
                <a:sym typeface="Calibri"/>
              </a:rPr>
              <a:t>Középiskolai atlasz: 15a </a:t>
            </a:r>
            <a:endParaRPr/>
          </a:p>
        </p:txBody>
      </p:sp>
      <p:pic>
        <p:nvPicPr>
          <p:cNvPr id="97" name="Google Shape;97;p5"/>
          <p:cNvPicPr preferRelativeResize="0"/>
          <p:nvPr/>
        </p:nvPicPr>
        <p:blipFill rotWithShape="1">
          <a:blip r:embed="rId3">
            <a:alphaModFix/>
          </a:blip>
          <a:srcRect b="0" l="0" r="0" t="0"/>
          <a:stretch/>
        </p:blipFill>
        <p:spPr>
          <a:xfrm>
            <a:off x="4542183" y="2486002"/>
            <a:ext cx="7203924" cy="4371998"/>
          </a:xfrm>
          <a:prstGeom prst="rect">
            <a:avLst/>
          </a:prstGeom>
          <a:noFill/>
          <a:ln>
            <a:noFill/>
          </a:ln>
        </p:spPr>
      </p:pic>
      <p:sp>
        <p:nvSpPr>
          <p:cNvPr id="98" name="Google Shape;98;p5"/>
          <p:cNvSpPr/>
          <p:nvPr/>
        </p:nvSpPr>
        <p:spPr>
          <a:xfrm>
            <a:off x="6629400" y="3886200"/>
            <a:ext cx="552450" cy="314325"/>
          </a:xfrm>
          <a:prstGeom prst="ellipse">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5">
                                            <p:txEl>
                                              <p:pRg end="0" st="0"/>
                                            </p:txEl>
                                          </p:spTgt>
                                        </p:tgtEl>
                                        <p:attrNameLst>
                                          <p:attrName>style.visibility</p:attrName>
                                        </p:attrNameLst>
                                      </p:cBhvr>
                                      <p:to>
                                        <p:strVal val="visible"/>
                                      </p:to>
                                    </p:set>
                                    <p:anim calcmode="lin" valueType="num">
                                      <p:cBhvr additive="base">
                                        <p:cTn dur="500"/>
                                        <p:tgtEl>
                                          <p:spTgt spid="9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5">
                                            <p:txEl>
                                              <p:pRg end="1" st="1"/>
                                            </p:txEl>
                                          </p:spTgt>
                                        </p:tgtEl>
                                        <p:attrNameLst>
                                          <p:attrName>style.visibility</p:attrName>
                                        </p:attrNameLst>
                                      </p:cBhvr>
                                      <p:to>
                                        <p:strVal val="visible"/>
                                      </p:to>
                                    </p:set>
                                    <p:anim calcmode="lin" valueType="num">
                                      <p:cBhvr additive="base">
                                        <p:cTn dur="500"/>
                                        <p:tgtEl>
                                          <p:spTgt spid="9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
                                        </p:tgtEl>
                                        <p:attrNameLst>
                                          <p:attrName>style.visibility</p:attrName>
                                        </p:attrNameLst>
                                      </p:cBhvr>
                                      <p:to>
                                        <p:strVal val="visible"/>
                                      </p:to>
                                    </p:set>
                                    <p:anim calcmode="lin" valueType="num">
                                      <p:cBhvr additive="base">
                                        <p:cTn dur="500"/>
                                        <p:tgtEl>
                                          <p:spTgt spid="9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500"/>
                                        <p:tgtEl>
                                          <p:spTgt spid="9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6"/>
          <p:cNvSpPr txBox="1"/>
          <p:nvPr>
            <p:ph idx="1" type="body"/>
          </p:nvPr>
        </p:nvSpPr>
        <p:spPr>
          <a:xfrm>
            <a:off x="370934" y="508958"/>
            <a:ext cx="11645661" cy="569388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hu-HU"/>
              <a:t>Esztergom innentől az I. (Szent) István által alapított Esztergom vármegye központja és érseki székhely 🡪 az esztergomi érsek Magyarország legmagasabb katolikus egyházi tisztsége</a:t>
            </a:r>
            <a:endParaRPr/>
          </a:p>
          <a:p>
            <a:pPr indent="-228600" lvl="0" marL="228600" rtl="0" algn="l">
              <a:lnSpc>
                <a:spcPct val="90000"/>
              </a:lnSpc>
              <a:spcBef>
                <a:spcPts val="1000"/>
              </a:spcBef>
              <a:spcAft>
                <a:spcPts val="1600"/>
              </a:spcAft>
              <a:buClr>
                <a:schemeClr val="dk1"/>
              </a:buClr>
              <a:buSzPts val="2800"/>
              <a:buChar char="●"/>
            </a:pPr>
            <a:r>
              <a:rPr lang="hu-HU"/>
              <a:t>István székesegyházat emeltetett a Várhegyen 🡪 Szent Adalbert-templomnak nevezett el (hazánk legelső székesegyháza.)</a:t>
            </a:r>
            <a:endParaRPr/>
          </a:p>
        </p:txBody>
      </p:sp>
      <p:pic>
        <p:nvPicPr>
          <p:cNvPr id="104" name="Google Shape;104;p6"/>
          <p:cNvPicPr preferRelativeResize="0"/>
          <p:nvPr/>
        </p:nvPicPr>
        <p:blipFill rotWithShape="1">
          <a:blip r:embed="rId3">
            <a:alphaModFix/>
          </a:blip>
          <a:srcRect b="0" l="0" r="0" t="0"/>
          <a:stretch/>
        </p:blipFill>
        <p:spPr>
          <a:xfrm>
            <a:off x="4597880" y="2756139"/>
            <a:ext cx="6878656" cy="3869244"/>
          </a:xfrm>
          <a:prstGeom prst="rect">
            <a:avLst/>
          </a:prstGeom>
          <a:noFill/>
          <a:ln>
            <a:noFill/>
          </a:ln>
        </p:spPr>
      </p:pic>
      <p:sp>
        <p:nvSpPr>
          <p:cNvPr id="105" name="Google Shape;105;p6"/>
          <p:cNvSpPr txBox="1"/>
          <p:nvPr/>
        </p:nvSpPr>
        <p:spPr>
          <a:xfrm>
            <a:off x="1751162" y="6256051"/>
            <a:ext cx="284671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hu-HU" sz="1800">
                <a:solidFill>
                  <a:schemeClr val="dk1"/>
                </a:solidFill>
                <a:latin typeface="Calibri"/>
                <a:ea typeface="Calibri"/>
                <a:cs typeface="Calibri"/>
                <a:sym typeface="Calibri"/>
              </a:rPr>
              <a:t>Szent Adalbert-székesegyház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0" st="0"/>
                                            </p:txEl>
                                          </p:spTgt>
                                        </p:tgtEl>
                                        <p:attrNameLst>
                                          <p:attrName>style.visibility</p:attrName>
                                        </p:attrNameLst>
                                      </p:cBhvr>
                                      <p:to>
                                        <p:strVal val="visible"/>
                                      </p:to>
                                    </p:set>
                                    <p:animEffect filter="fade" transition="in">
                                      <p:cBhvr>
                                        <p:cTn dur="500"/>
                                        <p:tgtEl>
                                          <p:spTgt spid="1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1" st="1"/>
                                            </p:txEl>
                                          </p:spTgt>
                                        </p:tgtEl>
                                        <p:attrNameLst>
                                          <p:attrName>style.visibility</p:attrName>
                                        </p:attrNameLst>
                                      </p:cBhvr>
                                      <p:to>
                                        <p:strVal val="visible"/>
                                      </p:to>
                                    </p:set>
                                    <p:animEffect filter="fade" transition="in">
                                      <p:cBhvr>
                                        <p:cTn dur="500"/>
                                        <p:tgtEl>
                                          <p:spTgt spid="1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500"/>
                                        <p:tgtEl>
                                          <p:spTgt spid="104"/>
                                        </p:tgtEl>
                                      </p:cBhvr>
                                    </p:animEffect>
                                  </p:childTnLst>
                                </p:cTn>
                              </p:par>
                              <p:par>
                                <p:cTn fill="hold" nodeType="with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5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Szent Adalbert</a:t>
            </a:r>
            <a:endParaRPr/>
          </a:p>
        </p:txBody>
      </p:sp>
      <p:sp>
        <p:nvSpPr>
          <p:cNvPr id="111" name="Google Shape;111;p7"/>
          <p:cNvSpPr txBox="1"/>
          <p:nvPr>
            <p:ph idx="1" type="body"/>
          </p:nvPr>
        </p:nvSpPr>
        <p:spPr>
          <a:xfrm>
            <a:off x="838200" y="1825625"/>
            <a:ext cx="5390072" cy="112788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1600"/>
              </a:spcAft>
              <a:buClr>
                <a:schemeClr val="dk1"/>
              </a:buClr>
              <a:buSzPts val="2800"/>
              <a:buChar char="●"/>
            </a:pPr>
            <a:r>
              <a:rPr lang="hu-HU"/>
              <a:t>A legenda szerint Istvánt ő keresztelte meg Esztergomban</a:t>
            </a:r>
            <a:endParaRPr/>
          </a:p>
        </p:txBody>
      </p:sp>
      <p:pic>
        <p:nvPicPr>
          <p:cNvPr id="112" name="Google Shape;112;p7"/>
          <p:cNvPicPr preferRelativeResize="0"/>
          <p:nvPr/>
        </p:nvPicPr>
        <p:blipFill rotWithShape="1">
          <a:blip r:embed="rId3">
            <a:alphaModFix/>
          </a:blip>
          <a:srcRect b="0" l="0" r="0" t="0"/>
          <a:stretch/>
        </p:blipFill>
        <p:spPr>
          <a:xfrm>
            <a:off x="6557137" y="0"/>
            <a:ext cx="4596818" cy="6872242"/>
          </a:xfrm>
          <a:prstGeom prst="rect">
            <a:avLst/>
          </a:prstGeom>
          <a:noFill/>
          <a:ln>
            <a:noFill/>
          </a:ln>
        </p:spPr>
      </p:pic>
      <p:sp>
        <p:nvSpPr>
          <p:cNvPr id="113" name="Google Shape;113;p7"/>
          <p:cNvSpPr txBox="1"/>
          <p:nvPr/>
        </p:nvSpPr>
        <p:spPr>
          <a:xfrm>
            <a:off x="2459577" y="6311900"/>
            <a:ext cx="39331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hu-HU" sz="1800">
                <a:solidFill>
                  <a:schemeClr val="dk1"/>
                </a:solidFill>
                <a:latin typeface="Calibri"/>
                <a:ea typeface="Calibri"/>
                <a:cs typeface="Calibri"/>
                <a:sym typeface="Calibri"/>
              </a:rPr>
              <a:t>Benczúr Gyula: Vajk megkeresztelése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xEl>
                                              <p:pRg end="0" st="0"/>
                                            </p:txEl>
                                          </p:spTgt>
                                        </p:tgtEl>
                                        <p:attrNameLst>
                                          <p:attrName>style.visibility</p:attrName>
                                        </p:attrNameLst>
                                      </p:cBhvr>
                                      <p:to>
                                        <p:strVal val="visible"/>
                                      </p:to>
                                    </p:set>
                                    <p:animEffect filter="fade" transition="in">
                                      <p:cBhvr>
                                        <p:cTn dur="500"/>
                                        <p:tgtEl>
                                          <p:spTgt spid="111">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
                                        <p:tgtEl>
                                          <p:spTgt spid="112"/>
                                        </p:tgtEl>
                                      </p:cBhvr>
                                    </p:animEffect>
                                  </p:childTnLst>
                                </p:cTn>
                              </p:par>
                              <p:par>
                                <p:cTn fill="hold" nodeType="with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5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Esztergom a középkorban</a:t>
            </a:r>
            <a:endParaRPr/>
          </a:p>
        </p:txBody>
      </p:sp>
      <p:sp>
        <p:nvSpPr>
          <p:cNvPr id="119" name="Google Shape;119;p8"/>
          <p:cNvSpPr txBox="1"/>
          <p:nvPr>
            <p:ph idx="1" type="body"/>
          </p:nvPr>
        </p:nvSpPr>
        <p:spPr>
          <a:xfrm>
            <a:off x="838200" y="1590675"/>
            <a:ext cx="10515600" cy="5029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hu-HU"/>
              <a:t>Könyves Kálmán idejétől kezdve, a XII. század végéig Esztergom jelentősége ismét megnő, állandóan királyi székhelyként szerepel.</a:t>
            </a:r>
            <a:endParaRPr/>
          </a:p>
          <a:p>
            <a:pPr indent="-228600" lvl="0" marL="228600" rtl="0" algn="l">
              <a:lnSpc>
                <a:spcPct val="90000"/>
              </a:lnSpc>
              <a:spcBef>
                <a:spcPts val="1000"/>
              </a:spcBef>
              <a:spcAft>
                <a:spcPts val="0"/>
              </a:spcAft>
              <a:buClr>
                <a:schemeClr val="dk1"/>
              </a:buClr>
              <a:buSzPts val="2800"/>
              <a:buChar char="●"/>
            </a:pPr>
            <a:r>
              <a:rPr lang="hu-HU"/>
              <a:t>1189-ben, III. Béla uralkodása idején a Szentföldre tartva, I. (Barbarossa) Frigyes német császár vonult át Esztergomon 🡪 később együtt vadásztak a Csepel-szigeten is</a:t>
            </a:r>
            <a:endParaRPr/>
          </a:p>
          <a:p>
            <a:pPr indent="-228600" lvl="0" marL="228600" rtl="0" algn="l">
              <a:lnSpc>
                <a:spcPct val="90000"/>
              </a:lnSpc>
              <a:spcBef>
                <a:spcPts val="1000"/>
              </a:spcBef>
              <a:spcAft>
                <a:spcPts val="1600"/>
              </a:spcAft>
              <a:buClr>
                <a:schemeClr val="dk1"/>
              </a:buClr>
              <a:buSzPts val="2800"/>
              <a:buChar char="●"/>
            </a:pPr>
            <a:r>
              <a:rPr lang="hu-HU"/>
              <a:t>A XII. század folyamán újjáépült a Szent Adalbert-székesegyház. A templom nyugati részét ezután építették: főkapuja, a Porta Speciosa 🡪 III. Béla idején újjáépült a királyi palota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9"/>
          <p:cNvSpPr txBox="1"/>
          <p:nvPr>
            <p:ph idx="1" type="body"/>
          </p:nvPr>
        </p:nvSpPr>
        <p:spPr>
          <a:xfrm>
            <a:off x="640225" y="167387"/>
            <a:ext cx="10992974"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hu-HU"/>
              <a:t>A vár királyi székhely maradt 1198-ig🡪 Imre király az esztergomi érsek javára lemondott az erősségről</a:t>
            </a:r>
            <a:endParaRPr/>
          </a:p>
          <a:p>
            <a:pPr indent="-50800" lvl="0" marL="228600" rtl="0" algn="l">
              <a:lnSpc>
                <a:spcPct val="90000"/>
              </a:lnSpc>
              <a:spcBef>
                <a:spcPts val="1000"/>
              </a:spcBef>
              <a:spcAft>
                <a:spcPts val="1600"/>
              </a:spcAft>
              <a:buClr>
                <a:schemeClr val="dk1"/>
              </a:buClr>
              <a:buSzPts val="2800"/>
              <a:buNone/>
            </a:pPr>
            <a:r>
              <a:t/>
            </a:r>
            <a:endParaRPr/>
          </a:p>
        </p:txBody>
      </p:sp>
      <p:pic>
        <p:nvPicPr>
          <p:cNvPr id="125" name="Google Shape;125;p9"/>
          <p:cNvPicPr preferRelativeResize="0"/>
          <p:nvPr/>
        </p:nvPicPr>
        <p:blipFill rotWithShape="1">
          <a:blip r:embed="rId3">
            <a:alphaModFix/>
          </a:blip>
          <a:srcRect b="0" l="0" r="0" t="0"/>
          <a:stretch/>
        </p:blipFill>
        <p:spPr>
          <a:xfrm>
            <a:off x="1066079" y="1018206"/>
            <a:ext cx="10084279" cy="567240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2021-11-08T18:55:55Z</dcterms:created>
  <dc:creator>Dalos Tibor</dc:creator>
</cp:coreProperties>
</file>