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jDXSEQbanBWNKLEoiDn+70Q22E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54c5484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2fab54c5484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2fab54c5484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fab54c5484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fab54c5484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2fab54c5484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54c5484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54c5484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2fab54c5484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fab54c5484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2fab54c5484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2fab54c5484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54c5484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54c5484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2fab54c5484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2fab54c5484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fab54c5484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2fab54c5484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fab54c5484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2fab54c5484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2fab54c5484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54c5484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2fab54c5484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fab54c5484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2fab54c5484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2fab54c5484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2fab54c5484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2fab54c5484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fab54c5484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2fab54c5484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fab54c5484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2fab54c5484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2fab54c5484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7.jpg"/><Relationship Id="rId5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728675" y="829100"/>
            <a:ext cx="52482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Gentium Basic"/>
              <a:buNone/>
            </a:pPr>
            <a:r>
              <a:rPr lang="hu-HU" sz="3200"/>
              <a:t>A gyulai vár a török hódoltság idején</a:t>
            </a:r>
            <a:endParaRPr sz="3200"/>
          </a:p>
        </p:txBody>
      </p:sp>
      <p:pic>
        <p:nvPicPr>
          <p:cNvPr descr="A képen rajz, vázlat, térkép, szöveg látható&#10;&#10;Automatikusan generált leírás" id="55" name="Google Shape;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4060" y="1752597"/>
            <a:ext cx="4956048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24522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0"/>
          <p:cNvSpPr txBox="1"/>
          <p:nvPr/>
        </p:nvSpPr>
        <p:spPr>
          <a:xfrm>
            <a:off x="122382" y="1168461"/>
            <a:ext cx="61006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Gyulát a törökök a „vizek városának” is nevezték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1"/>
          <p:cNvSpPr txBox="1"/>
          <p:nvPr/>
        </p:nvSpPr>
        <p:spPr>
          <a:xfrm>
            <a:off x="335132" y="4400650"/>
            <a:ext cx="61033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Napjainkban már csak az itt még fehé</a:t>
            </a: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rre meszelt falú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téglavár és a mellette lévő rondella látható 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képen kültéri, ház, Légi fotó, ég látható&#10;&#10;Automatikusan generált leírás" id="116" name="Google Shape;11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5242" y="2600325"/>
            <a:ext cx="2795328" cy="2093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62054"/>
            <a:ext cx="4829452" cy="34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2"/>
          <p:cNvSpPr txBox="1"/>
          <p:nvPr/>
        </p:nvSpPr>
        <p:spPr>
          <a:xfrm>
            <a:off x="6289091" y="542485"/>
            <a:ext cx="6165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huszárvár a vár külső védelmi rendszere volt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7113" y="0"/>
            <a:ext cx="10137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/>
          <p:nvPr/>
        </p:nvSpPr>
        <p:spPr>
          <a:xfrm>
            <a:off x="-7398" y="534425"/>
            <a:ext cx="61033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Gyula 1566-os ábrázolása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132" y="247649"/>
            <a:ext cx="11751735" cy="6610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 txBox="1"/>
          <p:nvPr/>
        </p:nvSpPr>
        <p:spPr>
          <a:xfrm>
            <a:off x="2732103" y="4715808"/>
            <a:ext cx="61033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Gyula vára és a mezőváros madártávlatból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71366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6109" y="0"/>
            <a:ext cx="5595891" cy="3153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m érhető el leírás a fényképhez." id="142" name="Google Shape;14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3982" y="3153153"/>
            <a:ext cx="3281063" cy="3747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5275"/>
            <a:ext cx="4562475" cy="62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4667434" y="888598"/>
            <a:ext cx="6314243" cy="4062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„Oly pusztába szállottam, mintha mezőn volnék. Ha tisztán mezőn volnék, és népem volna, inkább bízhatnék hozzá. Ezt oly igen nehéz megépíteni, hogy könnyebb volna akárhol a mezőben új várat csináltatni. Az árkát be kellene tölteni és eléje húzni falat és más árkot ásni, de ezt számtalan munkával lehet csak... Az Úristen látja, hogy hozzákezdeni is rettenetes.”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(Kerecsényi László levele Nádasdy Tamás nádornak, 1561. március 21.)</a:t>
            </a:r>
            <a:endParaRPr b="0" sz="24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/>
        </p:nvSpPr>
        <p:spPr>
          <a:xfrm>
            <a:off x="6620522" y="890311"/>
            <a:ext cx="427237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Zrínyi Miklós: </a:t>
            </a:r>
            <a:r>
              <a:rPr b="1" i="1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Szigeti veszedelem </a:t>
            </a:r>
            <a:r>
              <a:rPr b="1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(részlet)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„Harminckétezer török megszállá Gyulát,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Petraf besáncolá az maga táborát,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Negyven ágyuval kezdé törni bástyáját,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 földre rontani szép fejér kűfalát.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                      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Kerecseni László volt benne kapitán,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kapitán nevet nagy gyalázatossan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Hordozta, Gyula várát hitre megadván,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Magát is, nemzetünket is meggyalázván.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                      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vette érdemét rossz emberségének.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Meglátá igazságát Petraf hitinek: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Vitézivel együtt fogságban vetteték,</a:t>
            </a: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Melyből szabadságokat soha nem érék.”</a:t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>
            <a:off x="290745" y="0"/>
            <a:ext cx="6103398" cy="9048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b="1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1566 – az ostrom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- 1566-ban Szulejmán szultán hadereje Szigetvár ellen vonult, míg sógora, Pertev pasa 30 ezer fős sereggel Gyulára támadt.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mintegy 2100 védő (1500 magyar és szerb + 600 német)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Miksa király hadereje Győr alatt maradt végig – nincs remény a felmentésre, sem itt, sem Szigetvárnál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július 2. az ostrom kezdete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július 25. a huszárvár feladása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augusztus 3. sikertelen török roham a belső vár ellen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 törökök elterelik a Fehér-Körös vizét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 védők körében vérhasjárvány dúl + kifogynak a készletekből, a kutak vízszintje is lecsökken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augusztus közepén Kerecsényi tárgyalásokat kezdett a törökkel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fegyverszünetet követően szeptember 2-án feladják a várat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 kivonuló kb. 500 fős védőkre a törökök rátámadtak, Kerecsényi fogságba esett, majd kivégezték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Az ostrom 63 napig tartott, az egyik leghosszabb ideig álltak ellen a korszakban!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hu-H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288" y="578343"/>
            <a:ext cx="5169487" cy="344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-82118" y="4895088"/>
            <a:ext cx="61033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Emléktábla avatás a várvédők tiszteletére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2016-ban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Google Shape;16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6801" y="2743200"/>
            <a:ext cx="82296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5108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>
            <a:off x="5510893" y="710083"/>
            <a:ext cx="6100762" cy="4985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Gyula a temesvári vilajet része lett, és egyből szandzsákszékhellyé vált.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 várban mintegy 900 fős török védősereg szolgált.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 várban felépítették egy Szulejmán szultánról elnevezett dzsámit, mellette egy minarettel.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Evlia Cselebi török utazó így írt Gyuláról (1664 körül):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</a:t>
            </a:r>
            <a:r>
              <a:rPr lang="hu-H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[…] két dsámin és Ali bég türbején [mauzóleum] kívül a várban ólomtetejű középület nincs. Van kilenc závieje [kisebb cellákkal rendelkező épület] három medreszeje [középfokú iskola], két kolostora, három elemi iskolája, tizenegy fürdője. Van 200 boltja; a külső városban három temploma.”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 várat a török elleni felszabadító háború során a császári sereg 1695-ben foglalta vissza.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09" y="0"/>
            <a:ext cx="11561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2125"/>
            <a:ext cx="12192000" cy="50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1416888" y="633727"/>
            <a:ext cx="700802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Udvari Haditanács 1700-ban elrendelte a gyulai vár külső védműveinek a lerombolását.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festmény, rajz, vázlat, művészet látható&#10;&#10;Automatikusan generált leírás" id="178" name="Google Shape;1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666" y="939295"/>
            <a:ext cx="8237220" cy="570738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/>
          <p:nvPr/>
        </p:nvSpPr>
        <p:spPr>
          <a:xfrm>
            <a:off x="663605" y="292964"/>
            <a:ext cx="95812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18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Harruckern János György által épített kastély </a:t>
            </a:r>
            <a:r>
              <a:rPr lang="hu-HU" sz="18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18. század közepén (Hueber Antonius vízfestménye, 1749)</a:t>
            </a:r>
            <a:r>
              <a:rPr b="0" lang="hu-HU" sz="18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18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505" y="1212957"/>
            <a:ext cx="8818132" cy="523398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2162613" y="630183"/>
            <a:ext cx="85793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18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egykori huszárvár falának helyére épült fel a Harruckern-Wenckheim- Andrásy</a:t>
            </a:r>
            <a:r>
              <a:rPr lang="hu-HU" sz="18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b="0" lang="hu-HU" sz="18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kastély.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0456" y="1819274"/>
            <a:ext cx="8007381" cy="4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229224" y="1486613"/>
            <a:ext cx="3588174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Feladatok a gyulai várnál: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1.) Nyomkeresés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2.) „Képes krónika” – kisfilmek készítése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3.) Tudáspróba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4.) Drámajáték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térkép, szöveg, diagram, Tervrajz látható&#10;&#10;Automatikusan generált leírás" id="201" name="Google Shape;20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01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2426309" y="6154915"/>
            <a:ext cx="64150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Nyomkereső feladat</a:t>
            </a:r>
            <a:endParaRPr b="0" sz="18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kültéri, ház, Légi fotó, ég látható&#10;&#10;Automatikusan generált leírás" id="66" name="Google Shape;6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7641" y="0"/>
            <a:ext cx="91567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403"/>
            <a:ext cx="12192000" cy="6791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853" y="0"/>
            <a:ext cx="118322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2213" y="0"/>
            <a:ext cx="9807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9297" y="-1"/>
            <a:ext cx="53022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68368"/>
            <a:ext cx="6759297" cy="502095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8"/>
          <p:cNvSpPr txBox="1"/>
          <p:nvPr/>
        </p:nvSpPr>
        <p:spPr>
          <a:xfrm>
            <a:off x="248575" y="311018"/>
            <a:ext cx="65107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Részlet az </a:t>
            </a:r>
            <a:r>
              <a:rPr b="0" i="1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Egri cs</a:t>
            </a:r>
            <a:r>
              <a:rPr i="1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illagok </a:t>
            </a: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forgatásáról és Székely Bertalan </a:t>
            </a:r>
            <a:r>
              <a:rPr i="1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Egri nők </a:t>
            </a: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festménye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"/>
          <p:cNvSpPr txBox="1"/>
          <p:nvPr/>
        </p:nvSpPr>
        <p:spPr>
          <a:xfrm>
            <a:off x="6921736" y="697317"/>
            <a:ext cx="61033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Gyula várának védelmi rendszere és a mezőváros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9"/>
          <p:cNvSpPr txBox="1"/>
          <p:nvPr/>
        </p:nvSpPr>
        <p:spPr>
          <a:xfrm>
            <a:off x="6921736" y="4058859"/>
            <a:ext cx="66804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Huszárvár</a:t>
            </a:r>
            <a:endParaRPr b="0" sz="1800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9"/>
          <p:cNvSpPr txBox="1"/>
          <p:nvPr/>
        </p:nvSpPr>
        <p:spPr>
          <a:xfrm>
            <a:off x="9278679" y="3013348"/>
            <a:ext cx="69689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Téglavár és külső palánkja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2" name="Google Shape;102;p9"/>
          <p:cNvSpPr txBox="1"/>
          <p:nvPr/>
        </p:nvSpPr>
        <p:spPr>
          <a:xfrm>
            <a:off x="8212059" y="3486727"/>
            <a:ext cx="85251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Belső vár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3" name="Google Shape;103;p9"/>
          <p:cNvSpPr txBox="1"/>
          <p:nvPr/>
        </p:nvSpPr>
        <p:spPr>
          <a:xfrm>
            <a:off x="1844964" y="2773602"/>
            <a:ext cx="85020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Mező</a:t>
            </a:r>
            <a:r>
              <a:rPr b="0" lang="hu-HU" sz="180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város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2023-09-16T13:29:05Z</dcterms:created>
  <dc:creator>Péter Borhegyi</dc:creator>
</cp:coreProperties>
</file>