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</p:sldIdLst>
  <p:sldSz cy="6858000" cx="12192000"/>
  <p:notesSz cx="6858000" cy="9144000"/>
  <p:embeddedFontLst>
    <p:embeddedFont>
      <p:font typeface="Libre Baskerville"/>
      <p:regular r:id="rId26"/>
      <p:bold r:id="rId27"/>
      <p:italic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9" roundtripDataSignature="AMtx7mgvdmcc1aHEmMHcP3MBOmJPrh+76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ibreBaskerville-regular.fntdata"/><Relationship Id="rId25" Type="http://schemas.openxmlformats.org/officeDocument/2006/relationships/slide" Target="slides/slide21.xml"/><Relationship Id="rId28" Type="http://schemas.openxmlformats.org/officeDocument/2006/relationships/font" Target="fonts/LibreBaskerville-italic.fntdata"/><Relationship Id="rId27" Type="http://schemas.openxmlformats.org/officeDocument/2006/relationships/font" Target="fonts/LibreBaskerville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customschemas.google.com/relationships/presentationmetadata" Target="meta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" name="Google Shape;86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" name="Google Shape;203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dia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függőleges szöveg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üggőleges cím és szöveg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ím és tartalom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Összehasonlítás" type="twoTxTwoObj">
  <p:cSld name="TWO_OBJECTS_WITH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0" name="Google Shape;30;p2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2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32" name="Google Shape;32;p2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3" name="Google Shape;33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zakaszfejléc" type="secHead">
  <p:cSld name="SECTION_HEADER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9" name="Google Shape;39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 tartalomrész" type="twoObj">
  <p:cSld name="TWO_OBJECT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2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5" name="Google Shape;45;p2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6" name="Google Shape;46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sak cím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Üres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talomrész képaláírással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3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Kép képaláírással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3.jpg"/><Relationship Id="rId4" Type="http://schemas.openxmlformats.org/officeDocument/2006/relationships/image" Target="../media/image21.jpg"/><Relationship Id="rId5" Type="http://schemas.openxmlformats.org/officeDocument/2006/relationships/image" Target="../media/image6.jpg"/><Relationship Id="rId6" Type="http://schemas.openxmlformats.org/officeDocument/2006/relationships/image" Target="../media/image10.jpg"/><Relationship Id="rId7" Type="http://schemas.openxmlformats.org/officeDocument/2006/relationships/image" Target="../media/image7.jpg"/><Relationship Id="rId8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png"/><Relationship Id="rId4" Type="http://schemas.openxmlformats.org/officeDocument/2006/relationships/image" Target="../media/image34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1.png"/><Relationship Id="rId4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0.jpg"/><Relationship Id="rId4" Type="http://schemas.openxmlformats.org/officeDocument/2006/relationships/image" Target="../media/image3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9.jpg"/><Relationship Id="rId4" Type="http://schemas.openxmlformats.org/officeDocument/2006/relationships/image" Target="../media/image32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g"/><Relationship Id="rId4" Type="http://schemas.openxmlformats.org/officeDocument/2006/relationships/image" Target="../media/image4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6.jpg"/><Relationship Id="rId4" Type="http://schemas.openxmlformats.org/officeDocument/2006/relationships/image" Target="../media/image43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16.jpg"/><Relationship Id="rId5" Type="http://schemas.openxmlformats.org/officeDocument/2006/relationships/image" Target="../media/image12.jpg"/><Relationship Id="rId6" Type="http://schemas.openxmlformats.org/officeDocument/2006/relationships/image" Target="../media/image17.jpg"/><Relationship Id="rId7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6.jpg"/><Relationship Id="rId4" Type="http://schemas.openxmlformats.org/officeDocument/2006/relationships/image" Target="../media/image3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0.jpg"/><Relationship Id="rId4" Type="http://schemas.openxmlformats.org/officeDocument/2006/relationships/image" Target="../media/image4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jpg"/><Relationship Id="rId4" Type="http://schemas.openxmlformats.org/officeDocument/2006/relationships/image" Target="../media/image9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6.png"/><Relationship Id="rId4" Type="http://schemas.openxmlformats.org/officeDocument/2006/relationships/image" Target="../media/image3.jpg"/><Relationship Id="rId5" Type="http://schemas.openxmlformats.org/officeDocument/2006/relationships/hyperlink" Target="https://www.nkp.hu/tankonyv/tortenelem_10_nat2020_b/lecke_04_012" TargetMode="External"/><Relationship Id="rId6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jpg"/><Relationship Id="rId4" Type="http://schemas.openxmlformats.org/officeDocument/2006/relationships/image" Target="../media/image8.jpg"/><Relationship Id="rId5" Type="http://schemas.openxmlformats.org/officeDocument/2006/relationships/image" Target="../media/image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9.jpg"/><Relationship Id="rId4" Type="http://schemas.openxmlformats.org/officeDocument/2006/relationships/image" Target="../media/image3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2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2.jpg"/><Relationship Id="rId4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"/>
          <p:cNvSpPr/>
          <p:nvPr/>
        </p:nvSpPr>
        <p:spPr>
          <a:xfrm>
            <a:off x="5923125" y="4577975"/>
            <a:ext cx="5877600" cy="2013900"/>
          </a:xfrm>
          <a:prstGeom prst="rect">
            <a:avLst/>
          </a:prstGeom>
          <a:solidFill>
            <a:srgbClr val="404040"/>
          </a:solidFill>
          <a:ln cap="sq" cmpd="thinThick" w="12700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"/>
          <p:cNvSpPr txBox="1"/>
          <p:nvPr>
            <p:ph type="ctrTitle"/>
          </p:nvPr>
        </p:nvSpPr>
        <p:spPr>
          <a:xfrm>
            <a:off x="5981550" y="4932575"/>
            <a:ext cx="5486400" cy="671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Calibri"/>
              <a:buNone/>
            </a:pPr>
            <a:r>
              <a:rPr b="1" lang="en-US" sz="2200">
                <a:solidFill>
                  <a:srgbClr val="FFFFFF"/>
                </a:solidFill>
              </a:rPr>
              <a:t>Vörösmarty a többszólamú romantikus alkotó (Hűség és hősiesség a 21. században: mit mond nekem a Szózat?)</a:t>
            </a:r>
            <a:endParaRPr sz="2200">
              <a:solidFill>
                <a:srgbClr val="FFFFFF"/>
              </a:solidFill>
            </a:endParaRPr>
          </a:p>
        </p:txBody>
      </p:sp>
      <p:sp>
        <p:nvSpPr>
          <p:cNvPr id="91" name="Google Shape;91;p1"/>
          <p:cNvSpPr txBox="1"/>
          <p:nvPr>
            <p:ph idx="1" type="subTitle"/>
          </p:nvPr>
        </p:nvSpPr>
        <p:spPr>
          <a:xfrm>
            <a:off x="6127847" y="5839024"/>
            <a:ext cx="5305200" cy="3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ct val="100000"/>
              <a:buNone/>
            </a:pPr>
            <a:r>
              <a:rPr lang="en-US" sz="1800">
                <a:solidFill>
                  <a:srgbClr val="E7E6E6"/>
                </a:solidFill>
              </a:rPr>
              <a:t>A Reformkortól Trianonig, Vörösmarty, mint költő és hazafi</a:t>
            </a:r>
            <a:endParaRPr/>
          </a:p>
        </p:txBody>
      </p:sp>
      <p:pic>
        <p:nvPicPr>
          <p:cNvPr descr="A képen kültéri, fa, növény, fű látható&#10;&#10;Automatikusan generált leírás" id="92" name="Google Shape;92;p1"/>
          <p:cNvPicPr preferRelativeResize="0"/>
          <p:nvPr/>
        </p:nvPicPr>
        <p:blipFill rotWithShape="1">
          <a:blip r:embed="rId3">
            <a:alphaModFix/>
          </a:blip>
          <a:srcRect b="1" l="393" r="18322" t="0"/>
          <a:stretch/>
        </p:blipFill>
        <p:spPr>
          <a:xfrm rot="5400000">
            <a:off x="166936" y="462638"/>
            <a:ext cx="3645225" cy="33634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kültéri, fa, ég, fű látható&#10;&#10;Automatikusan generált leírás" id="93" name="Google Shape;93;p1"/>
          <p:cNvPicPr preferRelativeResize="0"/>
          <p:nvPr/>
        </p:nvPicPr>
        <p:blipFill rotWithShape="1">
          <a:blip r:embed="rId4">
            <a:alphaModFix/>
          </a:blip>
          <a:srcRect b="29409" l="0" r="1" t="0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kültéri, épület, ház, fű látható&#10;&#10;Automatikusan generált leírás" id="94" name="Google Shape;94;p1"/>
          <p:cNvPicPr preferRelativeResize="0"/>
          <p:nvPr/>
        </p:nvPicPr>
        <p:blipFill rotWithShape="1">
          <a:blip r:embed="rId5">
            <a:alphaModFix/>
          </a:blip>
          <a:srcRect b="22436" l="0" r="1" t="6806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szöveg, emléktábla, Emléktábla, Betűtípus látható&#10;&#10;Automatikusan generált leírás" id="95" name="Google Shape;95;p1"/>
          <p:cNvPicPr preferRelativeResize="0"/>
          <p:nvPr/>
        </p:nvPicPr>
        <p:blipFill rotWithShape="1">
          <a:blip r:embed="rId6">
            <a:alphaModFix/>
          </a:blip>
          <a:srcRect b="-3" l="12940" r="17774" t="0"/>
          <a:stretch/>
        </p:blipFill>
        <p:spPr>
          <a:xfrm>
            <a:off x="8086176" y="321733"/>
            <a:ext cx="3797984" cy="411132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kültéri, fű, ég, Földparcella látható&#10;&#10;Automatikusan generált leírás" id="96" name="Google Shape;96;p1"/>
          <p:cNvPicPr preferRelativeResize="0"/>
          <p:nvPr/>
        </p:nvPicPr>
        <p:blipFill rotWithShape="1">
          <a:blip r:embed="rId7">
            <a:alphaModFix/>
          </a:blip>
          <a:srcRect b="29358" l="0" r="1" t="0"/>
          <a:stretch/>
        </p:blipFill>
        <p:spPr>
          <a:xfrm>
            <a:off x="294199" y="4075324"/>
            <a:ext cx="3363401" cy="178201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7" name="Google Shape;97;p1"/>
          <p:cNvCxnSpPr/>
          <p:nvPr/>
        </p:nvCxnSpPr>
        <p:spPr>
          <a:xfrm>
            <a:off x="4719934" y="5694097"/>
            <a:ext cx="5486400" cy="0"/>
          </a:xfrm>
          <a:prstGeom prst="straightConnector1">
            <a:avLst/>
          </a:prstGeom>
          <a:noFill/>
          <a:ln cap="flat" cmpd="sng" w="15875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</p:cxnSp>
      <p:pic>
        <p:nvPicPr>
          <p:cNvPr id="98" name="Google Shape;98;p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5784213"/>
            <a:ext cx="5734050" cy="1133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9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188;p10"/>
          <p:cNvSpPr txBox="1"/>
          <p:nvPr>
            <p:ph type="title"/>
          </p:nvPr>
        </p:nvSpPr>
        <p:spPr>
          <a:xfrm>
            <a:off x="640080" y="4419600"/>
            <a:ext cx="10908792" cy="120396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100"/>
              <a:t>A</a:t>
            </a:r>
            <a:r>
              <a:rPr lang="en-US" sz="4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romantikus triász és legendája, </a:t>
            </a:r>
            <a:r>
              <a:rPr lang="en-US" sz="4100"/>
              <a:t>Vörösmarty arcai</a:t>
            </a:r>
            <a:br>
              <a:rPr lang="en-US" sz="4100"/>
            </a:br>
            <a:r>
              <a:rPr lang="en-US" sz="2200"/>
              <a:t>(Nézzetek utána, hogy Kisfaludy Károly halálakor (1830) kik állhattak az ágya mellett? Kik alkotják a romantikus triászt?)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képen Emberi arc, ruházat, személy, fedett pályás látható&#10;&#10;Automatikusan generált leírás" id="189" name="Google Shape;189;p10"/>
          <p:cNvPicPr preferRelativeResize="0"/>
          <p:nvPr/>
        </p:nvPicPr>
        <p:blipFill rotWithShape="1">
          <a:blip r:embed="rId3">
            <a:alphaModFix/>
          </a:blip>
          <a:srcRect b="4094" l="0" r="0" t="0"/>
          <a:stretch/>
        </p:blipFill>
        <p:spPr>
          <a:xfrm>
            <a:off x="6" y="-11"/>
            <a:ext cx="6095994" cy="4194796"/>
          </a:xfrm>
          <a:custGeom>
            <a:rect b="b" l="l" r="r" t="t"/>
            <a:pathLst>
              <a:path extrusionOk="0" h="4194796" w="6002835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képen Emberi arc, fal, képkeret, gyűjtemény látható&#10;&#10;Automatikusan generált leírás" id="190" name="Google Shape;190;p10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22770" l="0" r="1" t="11272"/>
          <a:stretch/>
        </p:blipFill>
        <p:spPr>
          <a:xfrm>
            <a:off x="6019800" y="12"/>
            <a:ext cx="6172195" cy="41861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1"/>
          <p:cNvSpPr txBox="1"/>
          <p:nvPr>
            <p:ph type="title"/>
          </p:nvPr>
        </p:nvSpPr>
        <p:spPr>
          <a:xfrm>
            <a:off x="838200" y="365126"/>
            <a:ext cx="10515600" cy="74382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2800"/>
              <a:t>A reformkor (1825/30-1848) egyik fő kérdése: a nemzeti érzés kialakítása</a:t>
            </a:r>
            <a:endParaRPr/>
          </a:p>
        </p:txBody>
      </p:sp>
      <p:pic>
        <p:nvPicPr>
          <p:cNvPr id="196" name="Google Shape;196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005006"/>
            <a:ext cx="9116697" cy="1086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1"/>
          <p:cNvSpPr txBox="1"/>
          <p:nvPr/>
        </p:nvSpPr>
        <p:spPr>
          <a:xfrm>
            <a:off x="730405" y="1145847"/>
            <a:ext cx="6658243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>
                <a:solidFill>
                  <a:srgbClr val="4D4D4D"/>
                </a:solidFill>
                <a:highlight>
                  <a:srgbClr val="C0C0C0"/>
                </a:highlight>
                <a:latin typeface="Libre Baskerville"/>
                <a:ea typeface="Libre Baskerville"/>
                <a:cs typeface="Libre Baskerville"/>
                <a:sym typeface="Libre Baskerville"/>
              </a:rPr>
              <a:t>„Minden nemzet a maga nyelvén lett tudós, de idegenen sohasem” – írta Bessenyei György 1778-ban.</a:t>
            </a:r>
            <a:endParaRPr sz="1800">
              <a:solidFill>
                <a:schemeClr val="dk1"/>
              </a:solidFill>
              <a:highlight>
                <a:srgbClr val="C0C0C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198;p11"/>
          <p:cNvSpPr txBox="1"/>
          <p:nvPr/>
        </p:nvSpPr>
        <p:spPr>
          <a:xfrm>
            <a:off x="741338" y="3305328"/>
            <a:ext cx="7887096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1" lang="en-US" sz="1800">
                <a:solidFill>
                  <a:srgbClr val="202122"/>
                </a:solidFill>
                <a:highlight>
                  <a:srgbClr val="C0C0C0"/>
                </a:highlight>
                <a:latin typeface="Arial"/>
                <a:ea typeface="Arial"/>
                <a:cs typeface="Arial"/>
                <a:sym typeface="Arial"/>
              </a:rPr>
              <a:t>Legkönnyebben össze lehet téveszteni a népköltészetet a nemzetivel. Itt azon alapvonások teszik a különbséget, melyeket akkor vesz föl a népjellem, mikor nemzet lesz a népből. - Erdélyi János: A népköltészetről</a:t>
            </a:r>
            <a:endParaRPr sz="1800">
              <a:solidFill>
                <a:schemeClr val="dk1"/>
              </a:solidFill>
              <a:highlight>
                <a:srgbClr val="C0C0C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11"/>
          <p:cNvSpPr txBox="1"/>
          <p:nvPr/>
        </p:nvSpPr>
        <p:spPr>
          <a:xfrm>
            <a:off x="10187706" y="950837"/>
            <a:ext cx="1774072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idézetek alapján beszéljétek meg csoportban, hogy milyen szellemi környezet hathatott Vörösmartyra fiatal korától kezdve iskoláiban? </a:t>
            </a:r>
            <a:b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Hogyan hathatott a romantika irodalma?  Miket olvashatott fiatalon az érdeklődő diák?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6333" y="4258538"/>
            <a:ext cx="9231013" cy="205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2"/>
          <p:cNvSpPr txBox="1"/>
          <p:nvPr>
            <p:ph type="title"/>
          </p:nvPr>
        </p:nvSpPr>
        <p:spPr>
          <a:xfrm>
            <a:off x="6623824" y="485258"/>
            <a:ext cx="5108754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b="1" lang="en-US" sz="3600"/>
              <a:t>A reformkor irodalmi és politikai közege; akikkel kapcsolatban állt Vörösmarty</a:t>
            </a:r>
            <a:endParaRPr/>
          </a:p>
        </p:txBody>
      </p:sp>
      <p:pic>
        <p:nvPicPr>
          <p:cNvPr id="206" name="Google Shape;206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6400800" cy="6839520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12"/>
          <p:cNvSpPr txBox="1"/>
          <p:nvPr/>
        </p:nvSpPr>
        <p:spPr>
          <a:xfrm>
            <a:off x="6400800" y="5380672"/>
            <a:ext cx="5331778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képen látható személyek közül keressetek meg 3 személyt és nézzetek utána, hogy milyen szerepe volt a korban? Írjatok róluk egy 2 bekezdéses összefoglalást! Dolgozzatok csoportban és a kiállításon adjátok elő!</a:t>
            </a:r>
            <a:endParaRPr/>
          </a:p>
        </p:txBody>
      </p:sp>
      <p:sp>
        <p:nvSpPr>
          <p:cNvPr id="208" name="Google Shape;208;p12"/>
          <p:cNvSpPr txBox="1"/>
          <p:nvPr/>
        </p:nvSpPr>
        <p:spPr>
          <a:xfrm>
            <a:off x="6476264" y="2357231"/>
            <a:ext cx="2512547" cy="313932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 Wesselényi Miklós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 Kazinczy Ferenc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 Bajza József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 Kossuth Lajos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 Széchenyi István gróf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 Virág Benedek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7. Bártfay László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8. Toldy (Schedel) Ferenc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9. Kisfaludy Károly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10. Deák Ferenc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11. Liszt Ferenc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3"/>
          <p:cNvSpPr/>
          <p:nvPr/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13"/>
          <p:cNvSpPr txBox="1"/>
          <p:nvPr>
            <p:ph type="title"/>
          </p:nvPr>
        </p:nvSpPr>
        <p:spPr>
          <a:xfrm>
            <a:off x="556532" y="643467"/>
            <a:ext cx="11210925" cy="744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en-US" sz="3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Kronológia</a:t>
            </a:r>
            <a:endParaRPr/>
          </a:p>
        </p:txBody>
      </p:sp>
      <p:pic>
        <p:nvPicPr>
          <p:cNvPr id="215" name="Google Shape;215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4744" y="1675227"/>
            <a:ext cx="9202511" cy="4394199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13"/>
          <p:cNvSpPr txBox="1"/>
          <p:nvPr/>
        </p:nvSpPr>
        <p:spPr>
          <a:xfrm>
            <a:off x="466929" y="6172951"/>
            <a:ext cx="982007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Fogalmazd meg az előző dia és az itt látható adatok alapján, hogy a nemzeti érzés politikailag is jelentős volt-e az irodalmi hatás mellett?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"/>
          <p:cNvSpPr/>
          <p:nvPr/>
        </p:nvSpPr>
        <p:spPr>
          <a:xfrm rot="-5400000">
            <a:off x="800100" y="1491343"/>
            <a:ext cx="3333749" cy="3499103"/>
          </a:xfrm>
          <a:prstGeom prst="downArrow">
            <a:avLst>
              <a:gd fmla="val 100000" name="adj1"/>
              <a:gd fmla="val 15788" name="adj2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4"/>
          <p:cNvSpPr txBox="1"/>
          <p:nvPr>
            <p:ph type="title"/>
          </p:nvPr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Calibri"/>
              <a:buNone/>
            </a:pPr>
            <a:r>
              <a:rPr lang="en-US" sz="33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magyar nemzeteszme összetevői</a:t>
            </a:r>
            <a:endParaRPr/>
          </a:p>
        </p:txBody>
      </p:sp>
      <p:pic>
        <p:nvPicPr>
          <p:cNvPr id="223" name="Google Shape;223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77316" y="851170"/>
            <a:ext cx="6780700" cy="51533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 Szózat írója és a mű jelentősége</a:t>
            </a:r>
            <a:endParaRPr/>
          </a:p>
        </p:txBody>
      </p:sp>
      <p:pic>
        <p:nvPicPr>
          <p:cNvPr id="229" name="Google Shape;229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9631" y="1396330"/>
            <a:ext cx="3565413" cy="4351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31545" y="1912631"/>
            <a:ext cx="7225627" cy="54186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Költészet és közélet </a:t>
            </a:r>
            <a:r>
              <a:rPr lang="en-US"/>
              <a:t>kettőssége</a:t>
            </a:r>
            <a:endParaRPr/>
          </a:p>
        </p:txBody>
      </p:sp>
      <p:sp>
        <p:nvSpPr>
          <p:cNvPr id="236" name="Google Shape;236;p1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Zalán futása 1825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Csongor és Tünde, 1831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Szép Ilonka, 1833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Szózat, 1836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Árpád ébredése, 1837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 Guttenberg-albumba, 1840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Gondolatok a könyvtárban, 1844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Deák Ferenc című verse, 1845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Országháza című verse, 1846</a:t>
            </a:r>
            <a:endParaRPr/>
          </a:p>
        </p:txBody>
      </p:sp>
      <p:sp>
        <p:nvSpPr>
          <p:cNvPr id="237" name="Google Shape;237;p16"/>
          <p:cNvSpPr txBox="1"/>
          <p:nvPr>
            <p:ph idx="2" type="body"/>
          </p:nvPr>
        </p:nvSpPr>
        <p:spPr>
          <a:xfrm>
            <a:off x="602935" y="2519878"/>
            <a:ext cx="5394640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1839: részt vesz az ellenzékiek balatonfüredi konferenciáján (1835-től már figyeli a titkosrendőrség)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1842: Nemzeti Kör elnöke előtte megjelenik a Guttenberg-albumba programverse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1844: segít Petőfinek az indulásában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Char char="•"/>
            </a:pPr>
            <a:r>
              <a:rPr lang="en-US" sz="2600">
                <a:latin typeface="Calibri"/>
                <a:ea typeface="Calibri"/>
                <a:cs typeface="Calibri"/>
                <a:sym typeface="Calibri"/>
              </a:rPr>
              <a:t>1847: Az Ellenzéki Kör alelnöke lesz</a:t>
            </a:r>
            <a:endParaRPr sz="2600"/>
          </a:p>
        </p:txBody>
      </p:sp>
      <p:sp>
        <p:nvSpPr>
          <p:cNvPr id="238" name="Google Shape;238;p1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Aktív szerepe a reformkorban</a:t>
            </a:r>
            <a:endParaRPr/>
          </a:p>
        </p:txBody>
      </p:sp>
      <p:sp>
        <p:nvSpPr>
          <p:cNvPr id="239" name="Google Shape;239;p1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Főbb irodalmi alkotásai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7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7"/>
          <p:cNvSpPr/>
          <p:nvPr/>
        </p:nvSpPr>
        <p:spPr>
          <a:xfrm>
            <a:off x="-170" y="2458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6" name="Google Shape;246;p17"/>
          <p:cNvPicPr preferRelativeResize="0"/>
          <p:nvPr/>
        </p:nvPicPr>
        <p:blipFill rotWithShape="1">
          <a:blip r:embed="rId3">
            <a:alphaModFix amt="40000"/>
          </a:blip>
          <a:srcRect b="0" l="0" r="1" t="421"/>
          <a:stretch/>
        </p:blipFill>
        <p:spPr>
          <a:xfrm>
            <a:off x="-170" y="10"/>
            <a:ext cx="8450317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17"/>
          <p:cNvSpPr txBox="1"/>
          <p:nvPr>
            <p:ph type="title"/>
          </p:nvPr>
        </p:nvSpPr>
        <p:spPr>
          <a:xfrm>
            <a:off x="643468" y="643467"/>
            <a:ext cx="4620584" cy="45671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Calibri"/>
              <a:buNone/>
            </a:pPr>
            <a:r>
              <a:rPr lang="en-US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szabadságharc mint beteljesülés</a:t>
            </a:r>
            <a:endParaRPr/>
          </a:p>
        </p:txBody>
      </p:sp>
      <p:pic>
        <p:nvPicPr>
          <p:cNvPr id="248" name="Google Shape;248;p17"/>
          <p:cNvPicPr preferRelativeResize="0"/>
          <p:nvPr/>
        </p:nvPicPr>
        <p:blipFill rotWithShape="1">
          <a:blip r:embed="rId4">
            <a:alphaModFix/>
          </a:blip>
          <a:srcRect b="6040" l="0" r="-3" t="3384"/>
          <a:stretch/>
        </p:blipFill>
        <p:spPr>
          <a:xfrm>
            <a:off x="6225997" y="-2458"/>
            <a:ext cx="5962785" cy="6858000"/>
          </a:xfrm>
          <a:custGeom>
            <a:rect b="b" l="l" r="r" t="t"/>
            <a:pathLst>
              <a:path extrusionOk="0" h="6858000" w="5962785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254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4901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5" name="Google Shape;255;p18"/>
          <p:cNvPicPr preferRelativeResize="0"/>
          <p:nvPr/>
        </p:nvPicPr>
        <p:blipFill rotWithShape="1">
          <a:blip r:embed="rId3">
            <a:alphaModFix/>
          </a:blip>
          <a:srcRect b="0" l="2157" r="4520" t="0"/>
          <a:stretch/>
        </p:blipFill>
        <p:spPr>
          <a:xfrm>
            <a:off x="6096010" y="10"/>
            <a:ext cx="6095999" cy="6857990"/>
          </a:xfrm>
          <a:custGeom>
            <a:rect b="b" l="l" r="r" t="t"/>
            <a:pathLst>
              <a:path extrusionOk="0" h="6858000" w="6095999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56" name="Google Shape;256;p18"/>
          <p:cNvSpPr txBox="1"/>
          <p:nvPr>
            <p:ph type="title"/>
          </p:nvPr>
        </p:nvSpPr>
        <p:spPr>
          <a:xfrm>
            <a:off x="599818" y="5234320"/>
            <a:ext cx="6931319" cy="75221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Calibri"/>
              <a:buNone/>
            </a:pPr>
            <a:r>
              <a:rPr lang="en-US" sz="2800">
                <a:solidFill>
                  <a:srgbClr val="262626"/>
                </a:solidFill>
                <a:latin typeface="Calibri"/>
                <a:ea typeface="Calibri"/>
                <a:cs typeface="Calibri"/>
                <a:sym typeface="Calibri"/>
              </a:rPr>
              <a:t>A szabadságharc bukása és következményei</a:t>
            </a:r>
            <a:endParaRPr/>
          </a:p>
        </p:txBody>
      </p:sp>
      <p:pic>
        <p:nvPicPr>
          <p:cNvPr id="257" name="Google Shape;257;p18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-1" l="4004" r="6302" t="0"/>
          <a:stretch/>
        </p:blipFill>
        <p:spPr>
          <a:xfrm>
            <a:off x="-5388" y="10"/>
            <a:ext cx="6169518" cy="5158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263;p19"/>
          <p:cNvSpPr/>
          <p:nvPr/>
        </p:nvSpPr>
        <p:spPr>
          <a:xfrm>
            <a:off x="0" y="1"/>
            <a:ext cx="4775791" cy="6857999"/>
          </a:xfrm>
          <a:prstGeom prst="rect">
            <a:avLst/>
          </a:prstGeom>
          <a:solidFill>
            <a:schemeClr val="dk2">
              <a:alpha val="40000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19"/>
          <p:cNvSpPr txBox="1"/>
          <p:nvPr>
            <p:ph type="title"/>
          </p:nvPr>
        </p:nvSpPr>
        <p:spPr>
          <a:xfrm>
            <a:off x="773526" y="685801"/>
            <a:ext cx="3228738" cy="15912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>
                <a:solidFill>
                  <a:schemeClr val="lt1"/>
                </a:solidFill>
              </a:rPr>
              <a:t>Vörösmarty a túlerő által levert szabadságharc után</a:t>
            </a:r>
            <a:endParaRPr sz="2800">
              <a:solidFill>
                <a:schemeClr val="lt1"/>
              </a:solidFill>
            </a:endParaRPr>
          </a:p>
        </p:txBody>
      </p:sp>
      <p:sp>
        <p:nvSpPr>
          <p:cNvPr id="265" name="Google Shape;265;p19"/>
          <p:cNvSpPr txBox="1"/>
          <p:nvPr/>
        </p:nvSpPr>
        <p:spPr>
          <a:xfrm>
            <a:off x="773526" y="2563907"/>
            <a:ext cx="3228738" cy="354449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„Csókollak édesem szegény kis gyermekeimmel együtt. Az isten áldjon meg benneteket.</a:t>
            </a:r>
            <a:b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V.M.</a:t>
            </a:r>
            <a:b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Vörösmarty a bujdosásból írott leveleiben a V.M. vagy a Vadász Miklós álnevet használta.</a:t>
            </a:r>
            <a:endParaRPr/>
          </a:p>
        </p:txBody>
      </p:sp>
      <p:pic>
        <p:nvPicPr>
          <p:cNvPr id="266" name="Google Shape;26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56274" y="1395692"/>
            <a:ext cx="2938131" cy="4066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58383" y="1406306"/>
            <a:ext cx="2953135" cy="40453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"/>
          <p:cNvSpPr/>
          <p:nvPr/>
        </p:nvSpPr>
        <p:spPr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cap="sq" cmpd="thinThick" w="127000">
            <a:solidFill>
              <a:srgbClr val="40404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2"/>
          <p:cNvSpPr txBox="1"/>
          <p:nvPr>
            <p:ph type="title"/>
          </p:nvPr>
        </p:nvSpPr>
        <p:spPr>
          <a:xfrm>
            <a:off x="4603468" y="4741948"/>
            <a:ext cx="6829520" cy="86203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alibri"/>
              <a:buNone/>
            </a:pPr>
            <a:r>
              <a:rPr lang="en-US" sz="2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Vörösmarty szülőháza (berendezés és történet)</a:t>
            </a:r>
            <a:endParaRPr/>
          </a:p>
        </p:txBody>
      </p:sp>
      <p:pic>
        <p:nvPicPr>
          <p:cNvPr descr="A képen fedett pályás, keményfa, képkeret, tükör látható&#10;&#10;Automatikusan generált leírás" id="105" name="Google Shape;105;p2"/>
          <p:cNvPicPr preferRelativeResize="0"/>
          <p:nvPr/>
        </p:nvPicPr>
        <p:blipFill rotWithShape="1">
          <a:blip r:embed="rId3">
            <a:alphaModFix/>
          </a:blip>
          <a:srcRect b="1" l="0" r="18716" t="0"/>
          <a:stretch/>
        </p:blipFill>
        <p:spPr>
          <a:xfrm rot="5400000">
            <a:off x="148914" y="480657"/>
            <a:ext cx="4111323" cy="37934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bútorok, fedett pályás, fal, padló látható&#10;&#10;Automatikusan generált leírás" id="106" name="Google Shape;106;p2"/>
          <p:cNvPicPr preferRelativeResize="0"/>
          <p:nvPr/>
        </p:nvPicPr>
        <p:blipFill rotWithShape="1">
          <a:blip r:embed="rId4">
            <a:alphaModFix/>
          </a:blip>
          <a:srcRect b="23192" l="0" r="1" t="6218"/>
          <a:stretch/>
        </p:blipFill>
        <p:spPr>
          <a:xfrm>
            <a:off x="4194959" y="321734"/>
            <a:ext cx="3797570" cy="201055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szöveg, fehér tábla, rajz, Tervrajz látható&#10;&#10;Automatikusan generált leírás" id="107" name="Google Shape;107;p2"/>
          <p:cNvPicPr preferRelativeResize="0"/>
          <p:nvPr/>
        </p:nvPicPr>
        <p:blipFill rotWithShape="1">
          <a:blip r:embed="rId5">
            <a:alphaModFix/>
          </a:blip>
          <a:srcRect b="4" l="0" r="3900" t="0"/>
          <a:stretch/>
        </p:blipFill>
        <p:spPr>
          <a:xfrm>
            <a:off x="4190180" y="2422097"/>
            <a:ext cx="3794760" cy="20138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fal, fedett pályás, tükör, mosdókagyló látható&#10;&#10;Automatikusan generált leírás" id="108" name="Google Shape;108;p2"/>
          <p:cNvPicPr preferRelativeResize="0"/>
          <p:nvPr/>
        </p:nvPicPr>
        <p:blipFill rotWithShape="1">
          <a:blip r:embed="rId6">
            <a:alphaModFix/>
          </a:blip>
          <a:srcRect b="0" l="0" r="18813" t="0"/>
          <a:stretch/>
        </p:blipFill>
        <p:spPr>
          <a:xfrm rot="5400000">
            <a:off x="7929507" y="478401"/>
            <a:ext cx="4111321" cy="37979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fedett pályás, bútorok, fal, asztal látható&#10;&#10;Automatikusan generált leírás" id="109" name="Google Shape;109;p2"/>
          <p:cNvPicPr preferRelativeResize="0"/>
          <p:nvPr/>
        </p:nvPicPr>
        <p:blipFill rotWithShape="1">
          <a:blip r:embed="rId7">
            <a:alphaModFix/>
          </a:blip>
          <a:srcRect b="4735" l="0" r="1" t="24623"/>
          <a:stretch/>
        </p:blipFill>
        <p:spPr>
          <a:xfrm>
            <a:off x="307840" y="4525715"/>
            <a:ext cx="3794760" cy="20105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2"/>
          <p:cNvCxnSpPr/>
          <p:nvPr/>
        </p:nvCxnSpPr>
        <p:spPr>
          <a:xfrm>
            <a:off x="4719934" y="5694097"/>
            <a:ext cx="5486400" cy="0"/>
          </a:xfrm>
          <a:prstGeom prst="straightConnector1">
            <a:avLst/>
          </a:prstGeom>
          <a:noFill/>
          <a:ln cap="flat" cmpd="sng" w="15875">
            <a:solidFill>
              <a:srgbClr val="D9D9D9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" name="Google Shape;272;p20"/>
          <p:cNvGrpSpPr/>
          <p:nvPr/>
        </p:nvGrpSpPr>
        <p:grpSpPr>
          <a:xfrm>
            <a:off x="0" y="5338644"/>
            <a:ext cx="12202175" cy="1519356"/>
            <a:chOff x="-1" y="-29768"/>
            <a:chExt cx="12202175" cy="1519356"/>
          </a:xfrm>
        </p:grpSpPr>
        <p:sp>
          <p:nvSpPr>
            <p:cNvPr id="273" name="Google Shape;273;p20"/>
            <p:cNvSpPr/>
            <p:nvPr/>
          </p:nvSpPr>
          <p:spPr>
            <a:xfrm rot="-54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20"/>
            <p:cNvSpPr/>
            <p:nvPr/>
          </p:nvSpPr>
          <p:spPr>
            <a:xfrm rot="-54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0">
                  <a:srgbClr val="9CC2E5">
                    <a:alpha val="0"/>
                  </a:srgbClr>
                </a:gs>
                <a:gs pos="58999">
                  <a:srgbClr val="9CC2E5">
                    <a:alpha val="0"/>
                  </a:srgbClr>
                </a:gs>
                <a:gs pos="100000">
                  <a:srgbClr val="9CC2E5"/>
                </a:gs>
              </a:gsLst>
              <a:lin ang="12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20"/>
            <p:cNvSpPr/>
            <p:nvPr/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0">
                  <a:srgbClr val="9CC2E5">
                    <a:alpha val="0"/>
                  </a:srgbClr>
                </a:gs>
                <a:gs pos="29000">
                  <a:srgbClr val="9CC2E5">
                    <a:alpha val="0"/>
                  </a:srgbClr>
                </a:gs>
                <a:gs pos="100000">
                  <a:srgbClr val="2E75B5"/>
                </a:gs>
              </a:gsLst>
              <a:lin ang="12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6" name="Google Shape;276;p20"/>
          <p:cNvSpPr txBox="1"/>
          <p:nvPr>
            <p:ph type="title"/>
          </p:nvPr>
        </p:nvSpPr>
        <p:spPr>
          <a:xfrm>
            <a:off x="838200" y="5595614"/>
            <a:ext cx="6784181" cy="9139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Font typeface="Calibri"/>
              <a:buNone/>
            </a:pPr>
            <a:r>
              <a:rPr lang="en-US" sz="3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 Kresz-család és az Emlékház kialakítása</a:t>
            </a:r>
            <a:endParaRPr/>
          </a:p>
        </p:txBody>
      </p:sp>
      <p:pic>
        <p:nvPicPr>
          <p:cNvPr id="277" name="Google Shape;277;p20"/>
          <p:cNvPicPr preferRelativeResize="0"/>
          <p:nvPr/>
        </p:nvPicPr>
        <p:blipFill rotWithShape="1">
          <a:blip r:embed="rId3">
            <a:alphaModFix/>
          </a:blip>
          <a:srcRect b="1" l="332" r="0" t="0"/>
          <a:stretch/>
        </p:blipFill>
        <p:spPr>
          <a:xfrm>
            <a:off x="1" y="10"/>
            <a:ext cx="6095999" cy="53517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0"/>
          <p:cNvPicPr preferRelativeResize="0"/>
          <p:nvPr/>
        </p:nvPicPr>
        <p:blipFill rotWithShape="1">
          <a:blip r:embed="rId4">
            <a:alphaModFix/>
          </a:blip>
          <a:srcRect b="25470" l="0" r="-2" t="7350"/>
          <a:stretch/>
        </p:blipFill>
        <p:spPr>
          <a:xfrm>
            <a:off x="6096000" y="10"/>
            <a:ext cx="6094403" cy="53517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21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4" name="Google Shape;284;p21"/>
          <p:cNvPicPr preferRelativeResize="0"/>
          <p:nvPr/>
        </p:nvPicPr>
        <p:blipFill rotWithShape="1">
          <a:blip r:embed="rId3">
            <a:alphaModFix/>
          </a:blip>
          <a:srcRect b="9375" l="0" r="-1" t="21903"/>
          <a:stretch/>
        </p:blipFill>
        <p:spPr>
          <a:xfrm>
            <a:off x="-4" y="-4"/>
            <a:ext cx="7534640" cy="6857984"/>
          </a:xfrm>
          <a:custGeom>
            <a:rect b="b" l="l" r="r" t="t"/>
            <a:pathLst>
              <a:path extrusionOk="0" h="6857984" w="7534640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447233" y="4124161"/>
                  <a:pt x="4350312" y="4197688"/>
                  <a:pt x="4483996" y="4348083"/>
                </a:cubicBezTo>
                <a:cubicBezTo>
                  <a:pt x="4644419" y="4344742"/>
                  <a:pt x="4627708" y="4598742"/>
                  <a:pt x="4788129" y="4561979"/>
                </a:cubicBezTo>
                <a:cubicBezTo>
                  <a:pt x="4754709" y="4678954"/>
                  <a:pt x="4641076" y="4618795"/>
                  <a:pt x="4600971" y="4705690"/>
                </a:cubicBezTo>
                <a:cubicBezTo>
                  <a:pt x="4684524" y="4779217"/>
                  <a:pt x="4844945" y="4725744"/>
                  <a:pt x="4871683" y="4879480"/>
                </a:cubicBezTo>
                <a:cubicBezTo>
                  <a:pt x="4838262" y="5039902"/>
                  <a:pt x="4945210" y="5019849"/>
                  <a:pt x="5032105" y="5029876"/>
                </a:cubicBezTo>
                <a:cubicBezTo>
                  <a:pt x="5239317" y="5049930"/>
                  <a:pt x="5439843" y="5063297"/>
                  <a:pt x="5643713" y="5096719"/>
                </a:cubicBezTo>
                <a:cubicBezTo>
                  <a:pt x="5693844" y="5106745"/>
                  <a:pt x="5810819" y="5083350"/>
                  <a:pt x="5800794" y="5186956"/>
                </a:cubicBezTo>
                <a:cubicBezTo>
                  <a:pt x="5790767" y="5270508"/>
                  <a:pt x="5700529" y="5240431"/>
                  <a:pt x="5643713" y="5243772"/>
                </a:cubicBezTo>
                <a:cubicBezTo>
                  <a:pt x="5329553" y="5283879"/>
                  <a:pt x="5012052" y="5220378"/>
                  <a:pt x="4701235" y="5223719"/>
                </a:cubicBezTo>
                <a:cubicBezTo>
                  <a:pt x="4664472" y="5223719"/>
                  <a:pt x="4657787" y="5334009"/>
                  <a:pt x="4577576" y="5297246"/>
                </a:cubicBezTo>
                <a:cubicBezTo>
                  <a:pt x="4788129" y="5397510"/>
                  <a:pt x="5767372" y="5424248"/>
                  <a:pt x="6094900" y="5477721"/>
                </a:cubicBezTo>
                <a:cubicBezTo>
                  <a:pt x="5754004" y="5858724"/>
                  <a:pt x="5429817" y="5628117"/>
                  <a:pt x="5159105" y="5842012"/>
                </a:cubicBezTo>
                <a:cubicBezTo>
                  <a:pt x="5159105" y="5842012"/>
                  <a:pt x="5212580" y="5842012"/>
                  <a:pt x="5443187" y="5912197"/>
                </a:cubicBezTo>
                <a:cubicBezTo>
                  <a:pt x="5627002" y="5969012"/>
                  <a:pt x="5536765" y="6049223"/>
                  <a:pt x="6001321" y="6202962"/>
                </a:cubicBezTo>
                <a:cubicBezTo>
                  <a:pt x="5824188" y="6253093"/>
                  <a:pt x="5593581" y="6156172"/>
                  <a:pt x="5506685" y="6416857"/>
                </a:cubicBezTo>
                <a:cubicBezTo>
                  <a:pt x="5643713" y="6463648"/>
                  <a:pt x="5807477" y="6420200"/>
                  <a:pt x="5904398" y="6543858"/>
                </a:cubicBezTo>
                <a:cubicBezTo>
                  <a:pt x="5934478" y="6580622"/>
                  <a:pt x="5964557" y="6604017"/>
                  <a:pt x="6001321" y="6624068"/>
                </a:cubicBezTo>
                <a:cubicBezTo>
                  <a:pt x="5984612" y="6630754"/>
                  <a:pt x="5964557" y="6637437"/>
                  <a:pt x="5951188" y="6644121"/>
                </a:cubicBezTo>
                <a:cubicBezTo>
                  <a:pt x="5977925" y="6667518"/>
                  <a:pt x="6663060" y="6794517"/>
                  <a:pt x="6836850" y="6797860"/>
                </a:cubicBezTo>
                <a:cubicBezTo>
                  <a:pt x="6761652" y="6822926"/>
                  <a:pt x="6636845" y="6844075"/>
                  <a:pt x="6553814" y="6856412"/>
                </a:cubicBezTo>
                <a:lnTo>
                  <a:pt x="6542822" y="6857984"/>
                </a:lnTo>
                <a:lnTo>
                  <a:pt x="0" y="6857984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285" name="Google Shape;285;p21"/>
          <p:cNvSpPr txBox="1"/>
          <p:nvPr>
            <p:ph type="title"/>
          </p:nvPr>
        </p:nvSpPr>
        <p:spPr>
          <a:xfrm>
            <a:off x="6343650" y="3962400"/>
            <a:ext cx="5505814" cy="1690409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 épület utóélete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86" name="Google Shape;286;p21"/>
          <p:cNvPicPr preferRelativeResize="0"/>
          <p:nvPr/>
        </p:nvPicPr>
        <p:blipFill rotWithShape="1">
          <a:blip r:embed="rId4">
            <a:alphaModFix/>
          </a:blip>
          <a:srcRect b="3" l="12411" r="12383" t="0"/>
          <a:stretch/>
        </p:blipFill>
        <p:spPr>
          <a:xfrm>
            <a:off x="7653541" y="6"/>
            <a:ext cx="4538463" cy="3877247"/>
          </a:xfrm>
          <a:custGeom>
            <a:rect b="b" l="l" r="r" t="t"/>
            <a:pathLst>
              <a:path extrusionOk="0" h="3877247" w="4538463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rgbClr val="0C0C0C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 txBox="1"/>
          <p:nvPr>
            <p:ph type="title"/>
          </p:nvPr>
        </p:nvSpPr>
        <p:spPr>
          <a:xfrm>
            <a:off x="1295400" y="669925"/>
            <a:ext cx="4800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n-US" sz="2800">
                <a:solidFill>
                  <a:schemeClr val="lt1"/>
                </a:solidFill>
              </a:rPr>
              <a:t>Vörösmarty lakhelyei gyerekkorától haláláig Kápolnásnyéken és környékén</a:t>
            </a:r>
            <a:endParaRPr/>
          </a:p>
        </p:txBody>
      </p:sp>
      <p:cxnSp>
        <p:nvCxnSpPr>
          <p:cNvPr id="117" name="Google Shape;117;p3"/>
          <p:cNvCxnSpPr/>
          <p:nvPr/>
        </p:nvCxnSpPr>
        <p:spPr>
          <a:xfrm rot="10800000">
            <a:off x="1" y="2026340"/>
            <a:ext cx="6095999" cy="0"/>
          </a:xfrm>
          <a:prstGeom prst="straightConnector1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118" name="Google Shape;118;p3"/>
          <p:cNvSpPr txBox="1"/>
          <p:nvPr>
            <p:ph idx="1" type="body"/>
          </p:nvPr>
        </p:nvSpPr>
        <p:spPr>
          <a:xfrm>
            <a:off x="1295400" y="2288833"/>
            <a:ext cx="4800600" cy="371157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</a:rPr>
              <a:t>„A régi uradalmi ispánlak, roskadozó épület lehetett.” „rongyos ház”-ként hivatkoztak rá. A lakóházhoz „egy rossz istálló, egy rossz pincze, tégla fészerujj, 1 kemencze és két téglás asztal” tartozott. – kép nem maradt róla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</a:rPr>
              <a:t>Gróf Nádasdy Mihály 1802-ben engedélyezte az új ispánlak elkészítését. 3918 forintba került az új épület.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sz="2000">
                <a:solidFill>
                  <a:schemeClr val="lt1"/>
                </a:solidFill>
              </a:rPr>
              <a:t>Az 1850-es években egy másik épületben lakott a költő.</a:t>
            </a:r>
            <a:endParaRPr/>
          </a:p>
        </p:txBody>
      </p:sp>
      <p:pic>
        <p:nvPicPr>
          <p:cNvPr descr="A képen szöveg, Fotópapír, művészet, festmény látható&#10;&#10;Automatikusan generált leírás" id="119" name="Google Shape;11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36142" y="369913"/>
            <a:ext cx="2206741" cy="2784532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3"/>
          <p:cNvSpPr/>
          <p:nvPr/>
        </p:nvSpPr>
        <p:spPr>
          <a:xfrm>
            <a:off x="6431603" y="182859"/>
            <a:ext cx="3996261" cy="3177496"/>
          </a:xfrm>
          <a:prstGeom prst="rect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képen szöveg, Lenyomat, papír, múzeum látható&#10;&#10;Automatikusan generált leírás" id="121" name="Google Shape;121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8661" y="3776793"/>
            <a:ext cx="3588640" cy="269148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3"/>
          <p:cNvSpPr/>
          <p:nvPr/>
        </p:nvSpPr>
        <p:spPr>
          <a:xfrm>
            <a:off x="7825071" y="3543213"/>
            <a:ext cx="3996261" cy="3177496"/>
          </a:xfrm>
          <a:prstGeom prst="rect">
            <a:avLst/>
          </a:prstGeom>
          <a:noFill/>
          <a:ln cap="flat" cmpd="sng" w="12700">
            <a:solidFill>
              <a:schemeClr val="accent2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 txBox="1"/>
          <p:nvPr>
            <p:ph type="title"/>
          </p:nvPr>
        </p:nvSpPr>
        <p:spPr>
          <a:xfrm>
            <a:off x="838200" y="4669978"/>
            <a:ext cx="4391024" cy="11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Font typeface="Calibri"/>
              <a:buNone/>
            </a:pPr>
            <a:r>
              <a:rPr lang="en-US" sz="2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 XIX.század első felének társadalmi rétegei, nemzetiségei</a:t>
            </a:r>
            <a:endParaRPr/>
          </a:p>
        </p:txBody>
      </p:sp>
      <p:pic>
        <p:nvPicPr>
          <p:cNvPr id="129" name="Google Shape;129;p4"/>
          <p:cNvPicPr preferRelativeResize="0"/>
          <p:nvPr/>
        </p:nvPicPr>
        <p:blipFill rotWithShape="1">
          <a:blip r:embed="rId3">
            <a:alphaModFix/>
          </a:blip>
          <a:srcRect b="7547" l="0" r="1" t="24637"/>
          <a:stretch/>
        </p:blipFill>
        <p:spPr>
          <a:xfrm>
            <a:off x="6191245" y="-1"/>
            <a:ext cx="6000750" cy="3988028"/>
          </a:xfrm>
          <a:custGeom>
            <a:rect b="b" l="l" r="r" t="t"/>
            <a:pathLst>
              <a:path extrusionOk="0" h="3988028" w="6000750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  <a:noFill/>
          <a:ln>
            <a:noFill/>
          </a:ln>
        </p:spPr>
      </p:pic>
      <p:grpSp>
        <p:nvGrpSpPr>
          <p:cNvPr id="130" name="Google Shape;130;p4"/>
          <p:cNvGrpSpPr/>
          <p:nvPr/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31" name="Google Shape;131;p4"/>
            <p:cNvSpPr/>
            <p:nvPr/>
          </p:nvSpPr>
          <p:spPr>
            <a:xfrm>
              <a:off x="0" y="2959818"/>
              <a:ext cx="12192000" cy="757168"/>
            </a:xfrm>
            <a:custGeom>
              <a:rect b="b" l="l" r="r" t="t"/>
              <a:pathLst>
                <a:path extrusionOk="0" h="757168" w="12192000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381000" rotWithShape="0" algn="t" dir="5400000" dist="152400">
                <a:srgbClr val="000000">
                  <a:alpha val="9803"/>
                </a:srgb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0" y="2959818"/>
              <a:ext cx="12192000" cy="757168"/>
            </a:xfrm>
            <a:custGeom>
              <a:rect b="b" l="l" r="r" t="t"/>
              <a:pathLst>
                <a:path extrusionOk="0" h="757168" w="12192000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 rotWithShape="1">
              <a:blip r:embed="rId4">
                <a:alphaModFix amt="57000"/>
              </a:blip>
              <a:tile algn="tl" flip="none" tx="0" sx="100000" ty="0" sy="100000"/>
            </a:blip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p4"/>
          <p:cNvSpPr txBox="1"/>
          <p:nvPr>
            <p:ph idx="1" type="body"/>
          </p:nvPr>
        </p:nvSpPr>
        <p:spPr>
          <a:xfrm>
            <a:off x="5356224" y="4442791"/>
            <a:ext cx="6163227" cy="19878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>
                <a:solidFill>
                  <a:schemeClr val="lt1"/>
                </a:solidFill>
              </a:rPr>
              <a:t>Hova sorolható a Vörösmarty-család apai és anyai ágon? Melyik társadalmi réteghez tartozhatott a család?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>
                <a:solidFill>
                  <a:schemeClr val="lt1"/>
                </a:solidFill>
              </a:rPr>
              <a:t>Miből élt a családfő Vörösmarty Mihály születése idején?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>
                <a:solidFill>
                  <a:schemeClr val="lt1"/>
                </a:solidFill>
              </a:rPr>
              <a:t>Milyen nemzetiséghez tartozott a család? Szembesült-e Vörösmarty fiatalon az ország soknemzetiségi létével?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Char char="•"/>
            </a:pPr>
            <a:r>
              <a:rPr lang="en-US" sz="2400">
                <a:solidFill>
                  <a:schemeClr val="lt1"/>
                </a:solidFill>
              </a:rPr>
              <a:t>A nemzeti érzés miként hathatott rá és környezetére? Hogy élhették meg az udvar németesítési szándékát?</a:t>
            </a:r>
            <a:endParaRPr/>
          </a:p>
        </p:txBody>
      </p:sp>
      <p:pic>
        <p:nvPicPr>
          <p:cNvPr id="134" name="Google Shape;134;p4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 b="2" l="4259" r="13291" t="0"/>
          <a:stretch/>
        </p:blipFill>
        <p:spPr>
          <a:xfrm>
            <a:off x="6" y="-1"/>
            <a:ext cx="6815248" cy="4442792"/>
          </a:xfrm>
          <a:custGeom>
            <a:rect b="b" l="l" r="r" t="t"/>
            <a:pathLst>
              <a:path extrusionOk="0" h="3911828" w="6000749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  <a:noFill/>
          <a:ln>
            <a:noFill/>
          </a:ln>
        </p:spPr>
      </p:pic>
      <p:sp>
        <p:nvSpPr>
          <p:cNvPr id="135" name="Google Shape;135;p4"/>
          <p:cNvSpPr txBox="1"/>
          <p:nvPr/>
        </p:nvSpPr>
        <p:spPr>
          <a:xfrm>
            <a:off x="970156" y="3845756"/>
            <a:ext cx="3844322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Interaktív térképért kattints a térképre!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141;p5"/>
          <p:cNvSpPr txBox="1"/>
          <p:nvPr>
            <p:ph type="title"/>
          </p:nvPr>
        </p:nvSpPr>
        <p:spPr>
          <a:xfrm>
            <a:off x="1631204" y="4119936"/>
            <a:ext cx="10274284" cy="1065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1" lang="en-US" sz="4000"/>
              <a:t>Vörösmarty és a család</a:t>
            </a:r>
            <a:br>
              <a:rPr lang="en-US" sz="4000"/>
            </a:br>
            <a:r>
              <a:rPr lang="en-US" sz="3200"/>
              <a:t>Apja 15 évig dolgozott a Nádasdy-családnál, majd bérbe vette a gróf velencei földjeit. 1807-től, anyja halála után Székesfehérvárott városi polgárjogot kapott.</a:t>
            </a:r>
            <a:endParaRPr sz="3200"/>
          </a:p>
        </p:txBody>
      </p:sp>
      <p:pic>
        <p:nvPicPr>
          <p:cNvPr descr="A képen szöveg, könyv, művészet, Téglalap látható&#10;&#10;Automatikusan generált leírás" id="142" name="Google Shape;142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37160" y="675513"/>
            <a:ext cx="4087368" cy="30655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szöveg, Fotópapír, művészet, festmény látható&#10;&#10;Automatikusan generált leírás" id="143" name="Google Shape;143;p5"/>
          <p:cNvPicPr preferRelativeResize="0"/>
          <p:nvPr/>
        </p:nvPicPr>
        <p:blipFill rotWithShape="1">
          <a:blip r:embed="rId4">
            <a:alphaModFix/>
          </a:blip>
          <a:srcRect b="18256" l="0" r="2" t="27994"/>
          <a:stretch/>
        </p:blipFill>
        <p:spPr>
          <a:xfrm>
            <a:off x="4224528" y="933812"/>
            <a:ext cx="3758184" cy="254892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szöveg, képkeret, konténer, múzeum látható&#10;&#10;Automatikusan generált leírás" id="144" name="Google Shape;144;p5"/>
          <p:cNvPicPr preferRelativeResize="0"/>
          <p:nvPr/>
        </p:nvPicPr>
        <p:blipFill rotWithShape="1">
          <a:blip r:embed="rId5">
            <a:alphaModFix/>
          </a:blip>
          <a:srcRect b="0" l="0" r="1543" t="0"/>
          <a:stretch/>
        </p:blipFill>
        <p:spPr>
          <a:xfrm>
            <a:off x="8147304" y="915226"/>
            <a:ext cx="3758184" cy="2586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150;p6"/>
          <p:cNvSpPr txBox="1"/>
          <p:nvPr>
            <p:ph type="title"/>
          </p:nvPr>
        </p:nvSpPr>
        <p:spPr>
          <a:xfrm>
            <a:off x="838201" y="365125"/>
            <a:ext cx="3816095" cy="19380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Calibri"/>
              <a:buNone/>
            </a:pP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Vörösmarty iskolái és a kor szellemi környezete</a:t>
            </a:r>
            <a:endParaRPr/>
          </a:p>
        </p:txBody>
      </p:sp>
      <p:sp>
        <p:nvSpPr>
          <p:cNvPr id="151" name="Google Shape;151;p6"/>
          <p:cNvSpPr txBox="1"/>
          <p:nvPr/>
        </p:nvSpPr>
        <p:spPr>
          <a:xfrm>
            <a:off x="838201" y="2482589"/>
            <a:ext cx="3816096" cy="36943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pesti egyetem elvégzését tanúsító oklevele</a:t>
            </a:r>
            <a:endParaRPr/>
          </a:p>
          <a:p>
            <a:pPr indent="1778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1812-16 között a székesfehérvári ciszterci gimnáziumban tanul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képen szöveg, kézírás, képkeret, Téglalap látható&#10;&#10;Automatikusan generált leírás" id="152" name="Google Shape;152;p6"/>
          <p:cNvPicPr preferRelativeResize="0"/>
          <p:nvPr/>
        </p:nvPicPr>
        <p:blipFill rotWithShape="1">
          <a:blip r:embed="rId3">
            <a:alphaModFix/>
          </a:blip>
          <a:srcRect b="13058" l="0" r="-1" t="9249"/>
          <a:stretch/>
        </p:blipFill>
        <p:spPr>
          <a:xfrm>
            <a:off x="4904316" y="-4"/>
            <a:ext cx="7287684" cy="3694372"/>
          </a:xfrm>
          <a:custGeom>
            <a:rect b="b" l="l" r="r" t="t"/>
            <a:pathLst>
              <a:path extrusionOk="0" h="3694372" w="7287684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képen festmény, kültéri, rajz, ég látható&#10;&#10;Automatikusan generált leírás" id="153" name="Google Shape;153;p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3465" l="0" r="0" t="36848"/>
          <a:stretch/>
        </p:blipFill>
        <p:spPr>
          <a:xfrm>
            <a:off x="4726728" y="3802961"/>
            <a:ext cx="7472381" cy="30550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7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159;p7"/>
          <p:cNvSpPr txBox="1"/>
          <p:nvPr>
            <p:ph type="title"/>
          </p:nvPr>
        </p:nvSpPr>
        <p:spPr>
          <a:xfrm>
            <a:off x="8643193" y="489507"/>
            <a:ext cx="3091607" cy="165548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700"/>
              <a:t>Apja halála és útkeresés szakasza  </a:t>
            </a:r>
            <a:br>
              <a:rPr b="1" lang="en-US" sz="3700"/>
            </a:br>
            <a:r>
              <a:rPr b="1" lang="en-US" sz="3700"/>
              <a:t>1820-26</a:t>
            </a:r>
            <a:endParaRPr b="1" sz="3700"/>
          </a:p>
        </p:txBody>
      </p:sp>
      <p:pic>
        <p:nvPicPr>
          <p:cNvPr descr="A képen szöveg, kézírás, képkeret látható&#10;&#10;Automatikusan generált leírás" id="160" name="Google Shape;160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4748" r="273" t="0"/>
          <a:stretch/>
        </p:blipFill>
        <p:spPr>
          <a:xfrm>
            <a:off x="20" y="431"/>
            <a:ext cx="8115280" cy="6408311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7"/>
          <p:cNvSpPr txBox="1"/>
          <p:nvPr/>
        </p:nvSpPr>
        <p:spPr>
          <a:xfrm>
            <a:off x="8643193" y="2418408"/>
            <a:ext cx="2942813" cy="35402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Nevelő a Perczel családnál 1820-22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Szerelembe esik Perczel Etelkával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Jurátus 1822-23 (joggyakornok)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Ügyvédi vizsgát tesz 1824-ben</a:t>
            </a:r>
            <a:endParaRPr/>
          </a:p>
          <a:p>
            <a:pPr indent="1270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270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270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127000" lvl="0" marL="0" marR="0" rtl="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7"/>
          <p:cNvSpPr/>
          <p:nvPr/>
        </p:nvSpPr>
        <p:spPr>
          <a:xfrm flipH="1">
            <a:off x="-4" y="6408742"/>
            <a:ext cx="8115300" cy="449258"/>
          </a:xfrm>
          <a:prstGeom prst="rect">
            <a:avLst/>
          </a:prstGeom>
          <a:gradFill>
            <a:gsLst>
              <a:gs pos="0">
                <a:srgbClr val="2F5496">
                  <a:alpha val="58823"/>
                </a:srgbClr>
              </a:gs>
              <a:gs pos="28000">
                <a:srgbClr val="2F5496">
                  <a:alpha val="58823"/>
                </a:srgbClr>
              </a:gs>
              <a:gs pos="100000">
                <a:srgbClr val="000000">
                  <a:alpha val="69803"/>
                </a:srgbClr>
              </a:gs>
            </a:gsLst>
            <a:lin ang="11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8"/>
          <p:cNvSpPr txBox="1"/>
          <p:nvPr>
            <p:ph type="title"/>
          </p:nvPr>
        </p:nvSpPr>
        <p:spPr>
          <a:xfrm>
            <a:off x="630936" y="4544570"/>
            <a:ext cx="3344528" cy="1703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700"/>
              <a:t>Önálló élete, indulásának kezdete </a:t>
            </a:r>
            <a:br>
              <a:rPr b="1" lang="en-US" sz="3700"/>
            </a:br>
            <a:r>
              <a:rPr b="1" lang="en-US" sz="3700"/>
              <a:t>1825: Zalán futása</a:t>
            </a:r>
            <a:endParaRPr/>
          </a:p>
        </p:txBody>
      </p:sp>
      <p:sp>
        <p:nvSpPr>
          <p:cNvPr id="169" name="Google Shape;169;p8"/>
          <p:cNvSpPr/>
          <p:nvPr/>
        </p:nvSpPr>
        <p:spPr>
          <a:xfrm rot="5400000">
            <a:off x="3422904" y="5413767"/>
            <a:ext cx="1554480" cy="18288"/>
          </a:xfrm>
          <a:custGeom>
            <a:rect b="b" l="l" r="r" t="t"/>
            <a:pathLst>
              <a:path extrusionOk="0" fill="none" h="18288" w="155448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extrusionOk="0" h="18288" w="155448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képen szöveg, kézírás, könyv, levél látható&#10;&#10;Automatikusan generált leírás" id="170" name="Google Shape;170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048" y="0"/>
            <a:ext cx="5822950" cy="431918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képen könyv, papír, Papíráru, szöveg látható&#10;&#10;Automatikusan generált leírás" id="171" name="Google Shape;171;p8"/>
          <p:cNvPicPr preferRelativeResize="0"/>
          <p:nvPr/>
        </p:nvPicPr>
        <p:blipFill rotWithShape="1">
          <a:blip r:embed="rId4">
            <a:alphaModFix/>
          </a:blip>
          <a:srcRect b="-1" l="22678" r="7015" t="0"/>
          <a:stretch/>
        </p:blipFill>
        <p:spPr>
          <a:xfrm>
            <a:off x="8194953" y="-1"/>
            <a:ext cx="3997047" cy="4306593"/>
          </a:xfrm>
          <a:custGeom>
            <a:rect b="b" l="l" r="r" t="t"/>
            <a:pathLst>
              <a:path extrusionOk="0" h="4358703" w="3997047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A képen szöveg, menü, emléktábla látható&#10;&#10;Automatikusan generált leírás" id="172" name="Google Shape;172;p8"/>
          <p:cNvPicPr preferRelativeResize="0"/>
          <p:nvPr/>
        </p:nvPicPr>
        <p:blipFill rotWithShape="1">
          <a:blip r:embed="rId5">
            <a:alphaModFix/>
          </a:blip>
          <a:srcRect b="-3" l="1260" r="37813" t="0"/>
          <a:stretch/>
        </p:blipFill>
        <p:spPr>
          <a:xfrm>
            <a:off x="5819902" y="12586"/>
            <a:ext cx="3872656" cy="4306594"/>
          </a:xfrm>
          <a:custGeom>
            <a:rect b="b" l="l" r="r" t="t"/>
            <a:pathLst>
              <a:path extrusionOk="0" h="4370715" w="3872656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173" name="Google Shape;173;p8"/>
          <p:cNvSpPr txBox="1"/>
          <p:nvPr/>
        </p:nvSpPr>
        <p:spPr>
          <a:xfrm>
            <a:off x="4520449" y="4691076"/>
            <a:ext cx="6760464" cy="17038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b="1"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Tudományos Gyűjtemény, Koszorú, Aurora, Zalán futása </a:t>
            </a:r>
            <a:b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3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Miként hathat elismertségére, hogy mindenhol olvasható a neve?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9"/>
          <p:cNvSpPr txBox="1"/>
          <p:nvPr>
            <p:ph type="title"/>
          </p:nvPr>
        </p:nvSpPr>
        <p:spPr>
          <a:xfrm>
            <a:off x="7525102" y="131488"/>
            <a:ext cx="3571531" cy="147133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költő ábrázolásai</a:t>
            </a:r>
            <a:endParaRPr/>
          </a:p>
        </p:txBody>
      </p:sp>
      <p:sp>
        <p:nvSpPr>
          <p:cNvPr id="180" name="Google Shape;180;p9"/>
          <p:cNvSpPr txBox="1"/>
          <p:nvPr/>
        </p:nvSpPr>
        <p:spPr>
          <a:xfrm>
            <a:off x="6432784" y="4828153"/>
            <a:ext cx="5756168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A képeket tanulmányozva mondjatok 3 szót, ami szerintetek közös az ábrázolásokban!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  <a:highlight>
                  <a:srgbClr val="C0C0C0"/>
                </a:highlight>
                <a:latin typeface="Calibri"/>
                <a:ea typeface="Calibri"/>
                <a:cs typeface="Calibri"/>
                <a:sym typeface="Calibri"/>
              </a:rPr>
              <a:t>Milyen ember benyomását szerette volna mutatni a nézőknek? Dolgozzatok csoportban!</a:t>
            </a:r>
            <a:endParaRPr/>
          </a:p>
        </p:txBody>
      </p:sp>
      <p:pic>
        <p:nvPicPr>
          <p:cNvPr id="181" name="Google Shape;181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" y="65336"/>
            <a:ext cx="6432785" cy="66109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27397" y="1560949"/>
            <a:ext cx="2989011" cy="3207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2023-09-08T17:58:16Z</dcterms:created>
  <dc:creator>Kiss Károly</dc:creator>
</cp:coreProperties>
</file>