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6858000" cx="12192000"/>
  <p:notesSz cx="6858000" cy="9144000"/>
  <p:embeddedFontLst>
    <p:embeddedFont>
      <p:font typeface="Open Sans SemiBold"/>
      <p:regular r:id="rId23"/>
      <p:bold r:id="rId24"/>
      <p:italic r:id="rId25"/>
      <p:boldItalic r:id="rId26"/>
    </p:embeddedFont>
    <p:embeddedFont>
      <p:font typeface="Libre Baskerville"/>
      <p:regular r:id="rId27"/>
      <p:bold r:id="rId28"/>
      <p: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0" roundtripDataSignature="AMtx7mhZRdZbD4Z3y/Xvh3rqBuiZb81z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OpenSansSemiBold-bold.fntdata"/><Relationship Id="rId23" Type="http://schemas.openxmlformats.org/officeDocument/2006/relationships/font" Target="fonts/OpenSansSemiBold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OpenSansSemiBold-boldItalic.fntdata"/><Relationship Id="rId25" Type="http://schemas.openxmlformats.org/officeDocument/2006/relationships/font" Target="fonts/OpenSansSemiBold-italic.fntdata"/><Relationship Id="rId28" Type="http://schemas.openxmlformats.org/officeDocument/2006/relationships/font" Target="fonts/LibreBaskerville-bold.fntdata"/><Relationship Id="rId27" Type="http://schemas.openxmlformats.org/officeDocument/2006/relationships/font" Target="fonts/LibreBaskervill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ibreBaskerville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" name="Google Shape;26;p2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2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8" name="Google Shape;28;p2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2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Relationship Id="rId4" Type="http://schemas.openxmlformats.org/officeDocument/2006/relationships/image" Target="../media/image6.jpg"/><Relationship Id="rId5" Type="http://schemas.openxmlformats.org/officeDocument/2006/relationships/image" Target="../media/image23.jpg"/><Relationship Id="rId6" Type="http://schemas.openxmlformats.org/officeDocument/2006/relationships/image" Target="../media/image19.jpg"/><Relationship Id="rId7" Type="http://schemas.openxmlformats.org/officeDocument/2006/relationships/image" Target="../media/image17.jpg"/><Relationship Id="rId8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jpg"/><Relationship Id="rId4" Type="http://schemas.openxmlformats.org/officeDocument/2006/relationships/image" Target="../media/image48.png"/><Relationship Id="rId5" Type="http://schemas.openxmlformats.org/officeDocument/2006/relationships/image" Target="../media/image4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jpg"/><Relationship Id="rId4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9.jpg"/><Relationship Id="rId7" Type="http://schemas.openxmlformats.org/officeDocument/2006/relationships/image" Target="../media/image18.jpg"/><Relationship Id="rId8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Relationship Id="rId4" Type="http://schemas.openxmlformats.org/officeDocument/2006/relationships/image" Target="../media/image2.png"/><Relationship Id="rId5" Type="http://schemas.openxmlformats.org/officeDocument/2006/relationships/image" Target="../media/image21.jpg"/><Relationship Id="rId6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jpg"/><Relationship Id="rId4" Type="http://schemas.openxmlformats.org/officeDocument/2006/relationships/image" Target="../media/image11.jpg"/><Relationship Id="rId5" Type="http://schemas.openxmlformats.org/officeDocument/2006/relationships/image" Target="../media/image15.jpg"/><Relationship Id="rId6" Type="http://schemas.openxmlformats.org/officeDocument/2006/relationships/image" Target="../media/image8.jpg"/><Relationship Id="rId7" Type="http://schemas.openxmlformats.org/officeDocument/2006/relationships/image" Target="../media/image25.jpg"/><Relationship Id="rId8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0.png"/><Relationship Id="rId6" Type="http://schemas.openxmlformats.org/officeDocument/2006/relationships/image" Target="../media/image42.jpg"/><Relationship Id="rId7" Type="http://schemas.openxmlformats.org/officeDocument/2006/relationships/image" Target="../media/image43.jpg"/><Relationship Id="rId8" Type="http://schemas.openxmlformats.org/officeDocument/2006/relationships/image" Target="../media/image4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jpg"/><Relationship Id="rId4" Type="http://schemas.openxmlformats.org/officeDocument/2006/relationships/image" Target="../media/image4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Relationship Id="rId4" Type="http://schemas.openxmlformats.org/officeDocument/2006/relationships/image" Target="../media/image22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képen rajz, vázlat, illusztráció, művészet látható&#10;&#10;Automatikusan generált leírás" id="96" name="Google Shape;96;p1"/>
          <p:cNvPicPr preferRelativeResize="0"/>
          <p:nvPr/>
        </p:nvPicPr>
        <p:blipFill rotWithShape="1">
          <a:blip r:embed="rId3">
            <a:alphaModFix/>
          </a:blip>
          <a:srcRect b="6" l="0" r="2556" t="0"/>
          <a:stretch/>
        </p:blipFill>
        <p:spPr>
          <a:xfrm>
            <a:off x="1" y="-6235"/>
            <a:ext cx="3255403" cy="2505456"/>
          </a:xfrm>
          <a:custGeom>
            <a:rect b="b" l="l" r="r" t="t"/>
            <a:pathLst>
              <a:path extrusionOk="0" h="2505456" w="3255403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képen épület, kültéri, ingatlan, ég látható&#10;&#10;Automatikusan generált leírás" id="97" name="Google Shape;97;p1"/>
          <p:cNvPicPr preferRelativeResize="0"/>
          <p:nvPr/>
        </p:nvPicPr>
        <p:blipFill rotWithShape="1">
          <a:blip r:embed="rId4">
            <a:alphaModFix/>
          </a:blip>
          <a:srcRect b="13279" l="0" r="-3" t="17369"/>
          <a:stretch/>
        </p:blipFill>
        <p:spPr>
          <a:xfrm>
            <a:off x="7381876" y="10"/>
            <a:ext cx="4810125" cy="2501827"/>
          </a:xfrm>
          <a:custGeom>
            <a:rect b="b" l="l" r="r" t="t"/>
            <a:pathLst>
              <a:path extrusionOk="0" h="2501837" w="4810125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képen karácsony, szöveg, fedett pályás, dekorált látható&#10;&#10;Automatikusan generált leírás" id="98" name="Google Shape;98;p1"/>
          <p:cNvPicPr preferRelativeResize="0"/>
          <p:nvPr/>
        </p:nvPicPr>
        <p:blipFill rotWithShape="1">
          <a:blip r:embed="rId5">
            <a:alphaModFix/>
          </a:blip>
          <a:srcRect b="9173" l="0" r="5" t="0"/>
          <a:stretch/>
        </p:blipFill>
        <p:spPr>
          <a:xfrm>
            <a:off x="4675537" y="-6235"/>
            <a:ext cx="3677817" cy="2505456"/>
          </a:xfrm>
          <a:custGeom>
            <a:rect b="b" l="l" r="r" t="t"/>
            <a:pathLst>
              <a:path extrusionOk="0" h="2505456" w="3677817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képen szöveg, fedett pályás, Snack, szuvenír látható&#10;&#10;Automatikusan generált leírás" id="99" name="Google Shape;99;p1"/>
          <p:cNvPicPr preferRelativeResize="0"/>
          <p:nvPr/>
        </p:nvPicPr>
        <p:blipFill rotWithShape="1">
          <a:blip r:embed="rId6">
            <a:alphaModFix/>
          </a:blip>
          <a:srcRect b="17702" l="0" r="-2" t="3711"/>
          <a:stretch/>
        </p:blipFill>
        <p:spPr>
          <a:xfrm>
            <a:off x="1" y="2660089"/>
            <a:ext cx="7122523" cy="4197911"/>
          </a:xfrm>
          <a:custGeom>
            <a:rect b="b" l="l" r="r" t="t"/>
            <a:pathLst>
              <a:path extrusionOk="0" h="4197911" w="7122523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0" name="Google Shape;100;p1"/>
          <p:cNvSpPr/>
          <p:nvPr/>
        </p:nvSpPr>
        <p:spPr>
          <a:xfrm flipH="1">
            <a:off x="5353050" y="2660089"/>
            <a:ext cx="6838950" cy="4197911"/>
          </a:xfrm>
          <a:custGeom>
            <a:rect b="b" l="l" r="r" t="t"/>
            <a:pathLst>
              <a:path extrusionOk="0" h="4197911" w="6838950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5759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 txBox="1"/>
          <p:nvPr>
            <p:ph type="ctrTitle"/>
          </p:nvPr>
        </p:nvSpPr>
        <p:spPr>
          <a:xfrm>
            <a:off x="6619164" y="4189864"/>
            <a:ext cx="4997354" cy="2163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Calibri"/>
              <a:buNone/>
            </a:pPr>
            <a:r>
              <a:rPr lang="en-US" sz="3300">
                <a:solidFill>
                  <a:srgbClr val="FFFFFF"/>
                </a:solidFill>
              </a:rPr>
              <a:t>Petőfi szülőháza és Kiskőrös emlékhelyei: Petőfi és a hazaszeretet kapcsolata</a:t>
            </a:r>
            <a:endParaRPr/>
          </a:p>
        </p:txBody>
      </p:sp>
      <p:sp>
        <p:nvSpPr>
          <p:cNvPr id="102" name="Google Shape;102;p1"/>
          <p:cNvSpPr txBox="1"/>
          <p:nvPr>
            <p:ph idx="1" type="subTitle"/>
          </p:nvPr>
        </p:nvSpPr>
        <p:spPr>
          <a:xfrm>
            <a:off x="7381876" y="3304307"/>
            <a:ext cx="4234642" cy="82666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None/>
            </a:pPr>
            <a:r>
              <a:rPr lang="en-US" sz="1700">
                <a:solidFill>
                  <a:srgbClr val="FFFFFF"/>
                </a:solidFill>
              </a:rPr>
              <a:t>A Reformkortól Trianonig, Petőfi, mint költő és hazafi, a költő utóélete a nemzeti emlékezetpolitikában</a:t>
            </a:r>
            <a:endParaRPr/>
          </a:p>
        </p:txBody>
      </p:sp>
      <p:pic>
        <p:nvPicPr>
          <p:cNvPr descr="A képen kültéri, ruházat, épület, fal látható&#10;&#10;Automatikusan generált leírás" id="103" name="Google Shape;103;p1"/>
          <p:cNvPicPr preferRelativeResize="0"/>
          <p:nvPr/>
        </p:nvPicPr>
        <p:blipFill rotWithShape="1">
          <a:blip r:embed="rId7">
            <a:alphaModFix/>
          </a:blip>
          <a:srcRect b="1676" l="0" r="2" t="0"/>
          <a:stretch/>
        </p:blipFill>
        <p:spPr>
          <a:xfrm>
            <a:off x="2261968" y="10"/>
            <a:ext cx="3393943" cy="2502833"/>
          </a:xfrm>
          <a:custGeom>
            <a:rect b="b" l="l" r="r" t="t"/>
            <a:pathLst>
              <a:path extrusionOk="0" h="2502843" w="33939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04" name="Google Shape;104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5724513"/>
            <a:ext cx="5734050" cy="11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"/>
          <p:cNvSpPr/>
          <p:nvPr/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0"/>
          <p:cNvSpPr txBox="1"/>
          <p:nvPr>
            <p:ph type="title"/>
          </p:nvPr>
        </p:nvSpPr>
        <p:spPr>
          <a:xfrm>
            <a:off x="556532" y="643467"/>
            <a:ext cx="11210925" cy="744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Kronológia</a:t>
            </a:r>
            <a:endParaRPr/>
          </a:p>
        </p:txBody>
      </p:sp>
      <p:pic>
        <p:nvPicPr>
          <p:cNvPr id="211" name="Google Shape;211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4744" y="1675227"/>
            <a:ext cx="9202511" cy="439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0"/>
          <p:cNvSpPr txBox="1"/>
          <p:nvPr/>
        </p:nvSpPr>
        <p:spPr>
          <a:xfrm>
            <a:off x="466929" y="6172951"/>
            <a:ext cx="982007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Fogalmazd meg az előző dia és az itt látható adatok alapján, hogy a nemzeti érzés politikailag is jelentős volt-e az irodalmi hatás mellett?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/>
          <p:nvPr/>
        </p:nvSpPr>
        <p:spPr>
          <a:xfrm rot="-5400000">
            <a:off x="800100" y="1491343"/>
            <a:ext cx="3333749" cy="3499103"/>
          </a:xfrm>
          <a:prstGeom prst="downArrow">
            <a:avLst>
              <a:gd fmla="val 100000" name="adj1"/>
              <a:gd fmla="val 15788" name="adj2"/>
            </a:avLst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1"/>
          <p:cNvSpPr txBox="1"/>
          <p:nvPr>
            <p:ph type="title"/>
          </p:nvPr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Calibri"/>
              <a:buNone/>
            </a:pPr>
            <a:r>
              <a:rPr lang="en-US"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magyar nemzeteszme összetevői</a:t>
            </a:r>
            <a:endParaRPr/>
          </a:p>
        </p:txBody>
      </p:sp>
      <p:pic>
        <p:nvPicPr>
          <p:cNvPr id="219" name="Google Shape;219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7316" y="851170"/>
            <a:ext cx="6780700" cy="515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None/>
            </a:pPr>
            <a:r>
              <a:rPr lang="en-US" sz="2700">
                <a:solidFill>
                  <a:srgbClr val="FF0000"/>
                </a:solidFill>
              </a:rPr>
              <a:t>Petrovicsból Petőfi: tudatos identitásváltás</a:t>
            </a:r>
            <a:br>
              <a:rPr lang="en-US"/>
            </a:br>
            <a:r>
              <a:rPr lang="en-US" sz="2000"/>
              <a:t>Melyik 19. századi eszme és szellemtörténeti irányzathoz kapcsolódik Petőfi identitáskeresése? Fogalmazd meg, hogy a nép, a nemzet és a haza milyen kapcsolatban áll az idézet alapján!</a:t>
            </a:r>
            <a:br>
              <a:rPr lang="en-US" sz="2000"/>
            </a:br>
            <a:r>
              <a:rPr lang="en-US" sz="2000"/>
              <a:t>Nézd meg mit jelentenek az alábbi idegen eredetű kifejezések: ASSZIMILÁCIÓ, IDENTITÁS, NACIONALIZMUS</a:t>
            </a:r>
            <a:endParaRPr/>
          </a:p>
        </p:txBody>
      </p:sp>
      <p:sp>
        <p:nvSpPr>
          <p:cNvPr id="225" name="Google Shape;225;p1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A népies irodalom példái</a:t>
            </a:r>
            <a:endParaRPr/>
          </a:p>
        </p:txBody>
      </p:sp>
      <p:sp>
        <p:nvSpPr>
          <p:cNvPr id="226" name="Google Shape;226;p12"/>
          <p:cNvSpPr txBox="1"/>
          <p:nvPr>
            <p:ph idx="2" type="body"/>
          </p:nvPr>
        </p:nvSpPr>
        <p:spPr>
          <a:xfrm>
            <a:off x="839788" y="2505075"/>
            <a:ext cx="5157787" cy="1658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Megy a juhász a szamáron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 virágnak megtiltani nem lehet…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Szerelem, szerelem…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 hortobágyi kocsmárosné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 természet vadvirága</a:t>
            </a:r>
            <a:endParaRPr/>
          </a:p>
          <a:p>
            <a:pPr indent="-1174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27" name="Google Shape;227;p1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A magyarsághoz tartozás versei</a:t>
            </a:r>
            <a:endParaRPr/>
          </a:p>
        </p:txBody>
      </p:sp>
      <p:sp>
        <p:nvSpPr>
          <p:cNvPr id="228" name="Google Shape;228;p12"/>
          <p:cNvSpPr txBox="1"/>
          <p:nvPr>
            <p:ph idx="4" type="body"/>
          </p:nvPr>
        </p:nvSpPr>
        <p:spPr>
          <a:xfrm>
            <a:off x="6571034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b="1" i="0" lang="en-US" sz="2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Magyar vagyok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b="0" i="0" lang="en-US" sz="2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„Magyar vagyok. Legszebb ország hazám</a:t>
            </a:r>
            <a:br>
              <a:rPr lang="en-US" sz="2600"/>
            </a:br>
            <a:r>
              <a:rPr b="0" i="0" lang="en-US" sz="2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Az öt világrész nagy terűletén.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…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b="0" i="0" lang="en-US" sz="2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És rónasága, mintha a föld végét</a:t>
            </a:r>
            <a:br>
              <a:rPr lang="en-US" sz="2600"/>
            </a:br>
            <a:r>
              <a:rPr b="0" i="0" lang="en-US" sz="2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Keresné, olyan messze-messze nyúl.”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…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b="0" i="0" lang="en-US" sz="2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De semmi kincsért s hírért a világon</a:t>
            </a:r>
            <a:br>
              <a:rPr lang="en-US" sz="2600"/>
            </a:br>
            <a:r>
              <a:rPr b="0" i="0" lang="en-US" sz="2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El nem hagynám én szülőföldemet,</a:t>
            </a:r>
            <a:br>
              <a:rPr lang="en-US" sz="2600"/>
            </a:br>
            <a:r>
              <a:rPr b="0" i="0" lang="en-US" sz="2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Mert szeretem, hőn szeretem, imádom</a:t>
            </a:r>
            <a:br>
              <a:rPr lang="en-US" sz="2600"/>
            </a:br>
            <a:r>
              <a:rPr b="0" i="0" lang="en-US" sz="2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Gyalázatában is nemzetemet!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600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b="1" lang="en-US" sz="2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Hazámban – első, már Petőfiként írt verse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b="1" lang="en-US" sz="2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Nemzeti dal </a:t>
            </a:r>
            <a:r>
              <a:rPr lang="en-US" sz="2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– Petőfi legismertebb verse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800"/>
          </a:p>
        </p:txBody>
      </p:sp>
      <p:pic>
        <p:nvPicPr>
          <p:cNvPr id="229" name="Google Shape;22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033" y="4347369"/>
            <a:ext cx="6030167" cy="131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1">
              <a:alpha val="5294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6" name="Google Shape;236;p13"/>
          <p:cNvGrpSpPr/>
          <p:nvPr/>
        </p:nvGrpSpPr>
        <p:grpSpPr>
          <a:xfrm>
            <a:off x="1" y="2075420"/>
            <a:ext cx="12396066" cy="4440643"/>
            <a:chOff x="1" y="2075420"/>
            <a:chExt cx="12396066" cy="4440643"/>
          </a:xfrm>
        </p:grpSpPr>
        <p:sp>
          <p:nvSpPr>
            <p:cNvPr id="237" name="Google Shape;237;p13"/>
            <p:cNvSpPr/>
            <p:nvPr/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cap="flat" cmpd="sng" w="31750">
              <a:solidFill>
                <a:srgbClr val="8296B0">
                  <a:alpha val="9803"/>
                </a:srgbClr>
              </a:solidFill>
              <a:prstDash val="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3"/>
            <p:cNvSpPr/>
            <p:nvPr/>
          </p:nvSpPr>
          <p:spPr>
            <a:xfrm rot="-5400000">
              <a:off x="10435065" y="4048931"/>
              <a:ext cx="1381607" cy="1381607"/>
            </a:xfrm>
            <a:prstGeom prst="ellipse">
              <a:avLst/>
            </a:prstGeom>
            <a:noFill/>
            <a:ln cap="flat" cmpd="sng" w="31750">
              <a:solidFill>
                <a:srgbClr val="8296B0">
                  <a:alpha val="20000"/>
                </a:srgbClr>
              </a:solidFill>
              <a:prstDash val="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3"/>
            <p:cNvSpPr/>
            <p:nvPr/>
          </p:nvSpPr>
          <p:spPr>
            <a:xfrm rot="-54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rgbClr val="323F4F">
                    <a:alpha val="20000"/>
                  </a:srgbClr>
                </a:gs>
                <a:gs pos="100000">
                  <a:srgbClr val="222A35">
                    <a:alpha val="9803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3"/>
            <p:cNvSpPr/>
            <p:nvPr/>
          </p:nvSpPr>
          <p:spPr>
            <a:xfrm rot="-90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rgbClr val="323F4F">
                    <a:alpha val="9803"/>
                  </a:srgbClr>
                </a:gs>
                <a:gs pos="100000">
                  <a:srgbClr val="323F4F">
                    <a:alpha val="2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3"/>
            <p:cNvSpPr/>
            <p:nvPr/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cap="flat" cmpd="sng" w="31750">
              <a:solidFill>
                <a:srgbClr val="8296B0">
                  <a:alpha val="20000"/>
                </a:srgbClr>
              </a:solidFill>
              <a:prstDash val="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3"/>
            <p:cNvSpPr/>
            <p:nvPr/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cap="flat" cmpd="sng" w="31750">
              <a:solidFill>
                <a:srgbClr val="8296B0">
                  <a:alpha val="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képen rajz, vázlat, művészet, Nyomdászat látható&#10;&#10;Automatikusan generált leírás" id="243" name="Google Shape;243;p13"/>
          <p:cNvPicPr preferRelativeResize="0"/>
          <p:nvPr/>
        </p:nvPicPr>
        <p:blipFill rotWithShape="1">
          <a:blip r:embed="rId3">
            <a:alphaModFix/>
          </a:blip>
          <a:srcRect b="-1" l="0" r="15693" t="0"/>
          <a:stretch/>
        </p:blipFill>
        <p:spPr>
          <a:xfrm>
            <a:off x="603504" y="417317"/>
            <a:ext cx="3549663" cy="31578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13"/>
          <p:cNvGrpSpPr/>
          <p:nvPr/>
        </p:nvGrpSpPr>
        <p:grpSpPr>
          <a:xfrm rot="-5400000">
            <a:off x="474192" y="584794"/>
            <a:ext cx="304800" cy="429768"/>
            <a:chOff x="215328" y="-46937"/>
            <a:chExt cx="304800" cy="2773841"/>
          </a:xfrm>
        </p:grpSpPr>
        <p:cxnSp>
          <p:nvCxnSpPr>
            <p:cNvPr id="245" name="Google Shape;245;p13"/>
            <p:cNvCxnSpPr/>
            <p:nvPr/>
          </p:nvCxnSpPr>
          <p:spPr>
            <a:xfrm>
              <a:off x="215328" y="-46937"/>
              <a:ext cx="0" cy="2773841"/>
            </a:xfrm>
            <a:prstGeom prst="straightConnector1">
              <a:avLst/>
            </a:prstGeom>
            <a:noFill/>
            <a:ln cap="flat" cmpd="sng" w="25400">
              <a:solidFill>
                <a:srgbClr val="EFEFEF">
                  <a:alpha val="49803"/>
                </a:srgbClr>
              </a:solidFill>
              <a:prstDash val="dot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6" name="Google Shape;246;p13"/>
            <p:cNvCxnSpPr/>
            <p:nvPr/>
          </p:nvCxnSpPr>
          <p:spPr>
            <a:xfrm>
              <a:off x="316928" y="-46937"/>
              <a:ext cx="0" cy="2773841"/>
            </a:xfrm>
            <a:prstGeom prst="straightConnector1">
              <a:avLst/>
            </a:prstGeom>
            <a:noFill/>
            <a:ln cap="flat" cmpd="sng" w="25400">
              <a:solidFill>
                <a:srgbClr val="EFEFEF">
                  <a:alpha val="49803"/>
                </a:srgbClr>
              </a:solidFill>
              <a:prstDash val="dot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7" name="Google Shape;247;p13"/>
            <p:cNvCxnSpPr/>
            <p:nvPr/>
          </p:nvCxnSpPr>
          <p:spPr>
            <a:xfrm>
              <a:off x="418528" y="-46937"/>
              <a:ext cx="0" cy="2773841"/>
            </a:xfrm>
            <a:prstGeom prst="straightConnector1">
              <a:avLst/>
            </a:prstGeom>
            <a:noFill/>
            <a:ln cap="flat" cmpd="sng" w="25400">
              <a:solidFill>
                <a:srgbClr val="EFEFEF">
                  <a:alpha val="49803"/>
                </a:srgbClr>
              </a:solidFill>
              <a:prstDash val="dot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8" name="Google Shape;248;p13"/>
            <p:cNvCxnSpPr/>
            <p:nvPr/>
          </p:nvCxnSpPr>
          <p:spPr>
            <a:xfrm>
              <a:off x="520128" y="-46937"/>
              <a:ext cx="0" cy="2773841"/>
            </a:xfrm>
            <a:prstGeom prst="straightConnector1">
              <a:avLst/>
            </a:prstGeom>
            <a:noFill/>
            <a:ln cap="flat" cmpd="sng" w="25400">
              <a:solidFill>
                <a:srgbClr val="EFEFEF">
                  <a:alpha val="49803"/>
                </a:srgbClr>
              </a:solidFill>
              <a:prstDash val="dot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249" name="Google Shape;249;p13"/>
          <p:cNvPicPr preferRelativeResize="0"/>
          <p:nvPr/>
        </p:nvPicPr>
        <p:blipFill rotWithShape="1">
          <a:blip r:embed="rId4">
            <a:alphaModFix/>
          </a:blip>
          <a:srcRect b="11926" l="0" r="-2" t="21245"/>
          <a:stretch/>
        </p:blipFill>
        <p:spPr>
          <a:xfrm>
            <a:off x="4280448" y="406043"/>
            <a:ext cx="3549663" cy="3162873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3"/>
          <p:cNvSpPr/>
          <p:nvPr/>
        </p:nvSpPr>
        <p:spPr>
          <a:xfrm rot="-5400000">
            <a:off x="10438146" y="1042605"/>
            <a:ext cx="2796461" cy="711252"/>
          </a:xfrm>
          <a:prstGeom prst="rect">
            <a:avLst/>
          </a:prstGeom>
          <a:gradFill>
            <a:gsLst>
              <a:gs pos="0">
                <a:srgbClr val="ACB8CA">
                  <a:alpha val="0"/>
                </a:srgbClr>
              </a:gs>
              <a:gs pos="100000">
                <a:srgbClr val="323F4F">
                  <a:alpha val="9803"/>
                </a:srgbClr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13"/>
          <p:cNvGrpSpPr/>
          <p:nvPr/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52" name="Google Shape;252;p13"/>
            <p:cNvCxnSpPr/>
            <p:nvPr/>
          </p:nvCxnSpPr>
          <p:spPr>
            <a:xfrm>
              <a:off x="7029447" y="3514725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8296B0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53" name="Google Shape;253;p13"/>
            <p:cNvCxnSpPr/>
            <p:nvPr/>
          </p:nvCxnSpPr>
          <p:spPr>
            <a:xfrm>
              <a:off x="7029447" y="3697727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8296B0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54" name="Google Shape;254;p13"/>
            <p:cNvCxnSpPr/>
            <p:nvPr/>
          </p:nvCxnSpPr>
          <p:spPr>
            <a:xfrm>
              <a:off x="7029447" y="3880729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8296B0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55" name="Google Shape;255;p13"/>
            <p:cNvCxnSpPr/>
            <p:nvPr/>
          </p:nvCxnSpPr>
          <p:spPr>
            <a:xfrm>
              <a:off x="7029447" y="4063732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8296B0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pic>
        <p:nvPicPr>
          <p:cNvPr descr="A képen karácsony, szöveg, fedett pályás, dekorált látható&#10;&#10;Automatikusan generált leírás" id="256" name="Google Shape;256;p13"/>
          <p:cNvPicPr preferRelativeResize="0"/>
          <p:nvPr/>
        </p:nvPicPr>
        <p:blipFill rotWithShape="1">
          <a:blip r:embed="rId5">
            <a:alphaModFix/>
          </a:blip>
          <a:srcRect b="1" l="3707" r="12121" t="0"/>
          <a:stretch/>
        </p:blipFill>
        <p:spPr>
          <a:xfrm>
            <a:off x="7949294" y="406043"/>
            <a:ext cx="3549663" cy="316287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3"/>
          <p:cNvSpPr/>
          <p:nvPr/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>
            <a:gsLst>
              <a:gs pos="0">
                <a:srgbClr val="222A35">
                  <a:alpha val="9803"/>
                </a:srgbClr>
              </a:gs>
              <a:gs pos="10000">
                <a:srgbClr val="222A35">
                  <a:alpha val="9803"/>
                </a:srgbClr>
              </a:gs>
              <a:gs pos="100000">
                <a:srgbClr val="8296B0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8" name="Google Shape;258;p13"/>
          <p:cNvGrpSpPr/>
          <p:nvPr/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259" name="Google Shape;259;p13"/>
            <p:cNvCxnSpPr/>
            <p:nvPr/>
          </p:nvCxnSpPr>
          <p:spPr>
            <a:xfrm>
              <a:off x="7029447" y="3514725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8296B0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60" name="Google Shape;260;p13"/>
            <p:cNvCxnSpPr/>
            <p:nvPr/>
          </p:nvCxnSpPr>
          <p:spPr>
            <a:xfrm>
              <a:off x="7029447" y="3697727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8296B0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61" name="Google Shape;261;p13"/>
            <p:cNvCxnSpPr/>
            <p:nvPr/>
          </p:nvCxnSpPr>
          <p:spPr>
            <a:xfrm>
              <a:off x="7029447" y="3880729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8296B0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62" name="Google Shape;262;p13"/>
            <p:cNvCxnSpPr/>
            <p:nvPr/>
          </p:nvCxnSpPr>
          <p:spPr>
            <a:xfrm>
              <a:off x="7029447" y="4063732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8296B0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sp>
        <p:nvSpPr>
          <p:cNvPr id="263" name="Google Shape;263;p13"/>
          <p:cNvSpPr txBox="1"/>
          <p:nvPr>
            <p:ph type="title"/>
          </p:nvPr>
        </p:nvSpPr>
        <p:spPr>
          <a:xfrm>
            <a:off x="630936" y="4018137"/>
            <a:ext cx="4550664" cy="2129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>
                <a:solidFill>
                  <a:schemeClr val="lt1"/>
                </a:solidFill>
              </a:rPr>
              <a:t>1848.Március 15.: Petőfi nagy napja</a:t>
            </a:r>
            <a:endParaRPr/>
          </a:p>
        </p:txBody>
      </p:sp>
      <p:sp>
        <p:nvSpPr>
          <p:cNvPr id="264" name="Google Shape;264;p13"/>
          <p:cNvSpPr txBox="1"/>
          <p:nvPr>
            <p:ph idx="1" type="body"/>
          </p:nvPr>
        </p:nvSpPr>
        <p:spPr>
          <a:xfrm>
            <a:off x="5486080" y="4018143"/>
            <a:ext cx="5994666" cy="2129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>
                <a:solidFill>
                  <a:schemeClr val="lt1"/>
                </a:solidFill>
              </a:rPr>
              <a:t>Gondoljátok végig a Nemzeti dal szövegét az eddig elhangzottak alapján!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>
                <a:solidFill>
                  <a:schemeClr val="lt1"/>
                </a:solidFill>
              </a:rPr>
              <a:t>Keressetek 4 olyan motívumot, ami a nemzet, a haza, a szabadság és személyesség megjelenésére utal!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>
                <a:solidFill>
                  <a:schemeClr val="lt1"/>
                </a:solidFill>
              </a:rPr>
              <a:t>Idézzétek fel az Egy gondolat bánt engemet… című verset. Milyen hasonlóság és különbség jelenik meg a két versben?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 Petőfi-kultusz irodalmi és történelmi okai</a:t>
            </a:r>
            <a:endParaRPr/>
          </a:p>
        </p:txBody>
      </p:sp>
      <p:sp>
        <p:nvSpPr>
          <p:cNvPr id="270" name="Google Shape;270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Már életében a legtöbbet olvasott személy volt, hatott a széles olvasóközönségre újszerű nyelvezetével, témáival, látásmódjával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Tökéletesen megfelelt a reformkor liberális és nacionalista közfelfogásához kapcsolódó kultúrnemzeti nacionalizmus önkéntes asszimilációs eszméjének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Halálával szentesítette életművét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1867-ig a nemzet szenvedését is kifejezte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1867 után a nemzet ezek miatt már keresi az emlékezet lehetőségeit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5"/>
          <p:cNvSpPr txBox="1"/>
          <p:nvPr>
            <p:ph type="title"/>
          </p:nvPr>
        </p:nvSpPr>
        <p:spPr>
          <a:xfrm>
            <a:off x="838201" y="345810"/>
            <a:ext cx="512056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A Petőfi-szobor állítása körüli problémák</a:t>
            </a:r>
            <a:endParaRPr/>
          </a:p>
        </p:txBody>
      </p:sp>
      <p:sp>
        <p:nvSpPr>
          <p:cNvPr id="277" name="Google Shape;277;p15"/>
          <p:cNvSpPr txBox="1"/>
          <p:nvPr>
            <p:ph idx="1" type="body"/>
          </p:nvPr>
        </p:nvSpPr>
        <p:spPr>
          <a:xfrm>
            <a:off x="838201" y="1825625"/>
            <a:ext cx="509219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>
                <a:latin typeface="Calibri"/>
                <a:ea typeface="Calibri"/>
                <a:cs typeface="Calibri"/>
                <a:sym typeface="Calibri"/>
              </a:rPr>
              <a:t>Mikor állítottak szobrot Petőfinek a szülőhelyén? 1862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>
                <a:latin typeface="Calibri"/>
                <a:ea typeface="Calibri"/>
                <a:cs typeface="Calibri"/>
                <a:sym typeface="Calibri"/>
              </a:rPr>
              <a:t> Milyen politikai esemény tette lehetővé, hogy 1860. november 15-én Kiss Lajos tímármester javasolhatta a szobor ötletét egy vacsorán? (Októberi diploma helyreállította az alkotmányosság egy részét az önkényuralom után)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>
                <a:latin typeface="Calibri"/>
                <a:ea typeface="Calibri"/>
                <a:cs typeface="Calibri"/>
                <a:sym typeface="Calibri"/>
              </a:rPr>
              <a:t>1861 áprilisa és 1862. februárja között az uralkodó rendkívüli adóbehajtást rendelt el. (ennek oka a magyarok által törvénytelennek tekintett 1849-51-es adótörvényekkel szembeni ellenállás)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>
                <a:latin typeface="Calibri"/>
                <a:ea typeface="Calibri"/>
                <a:cs typeface="Calibri"/>
                <a:sym typeface="Calibri"/>
              </a:rPr>
              <a:t>„Azt tartjuk, hogy megmutatta a magyar nemzet, a Lajthántuli (sic) kormányférfiaknak eddig is azt, miképp ha szükséges, a hazáért, 12 hosszú évekig tudott szenvedni, ezután is, bármi történjék is, bebizonyítanja, hogy csakis újra az erőszaknak enged, de a nemzet jogait, és a haza szabadságát, önként fel nem adja soha.” – Pesti Napló, 1861. június (S. aláírású levél Kiskőrösről)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>
                <a:latin typeface="Calibri"/>
                <a:ea typeface="Calibri"/>
                <a:cs typeface="Calibri"/>
                <a:sym typeface="Calibri"/>
              </a:rPr>
              <a:t>Emiatt a szobor talapzata már elkészült, de a szobrot be kellett csempészni és nem lehetett 1861-ben felállítani. Végül csak 1862. augusztus 2-án állították fel a szobrot.</a:t>
            </a:r>
            <a:endParaRPr/>
          </a:p>
          <a:p>
            <a:pPr indent="-14605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t/>
            </a:r>
            <a:endParaRPr sz="1300"/>
          </a:p>
        </p:txBody>
      </p:sp>
      <p:sp>
        <p:nvSpPr>
          <p:cNvPr id="278" name="Google Shape;278;p15"/>
          <p:cNvSpPr/>
          <p:nvPr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képen kültéri, épület, fű, ég látható&#10;&#10;Automatikusan generált leírás" id="279" name="Google Shape;279;p15"/>
          <p:cNvPicPr preferRelativeResize="0"/>
          <p:nvPr/>
        </p:nvPicPr>
        <p:blipFill rotWithShape="1">
          <a:blip r:embed="rId3">
            <a:alphaModFix/>
          </a:blip>
          <a:srcRect b="-2321" l="-2605" r="24692" t="2325"/>
          <a:stretch/>
        </p:blipFill>
        <p:spPr>
          <a:xfrm>
            <a:off x="7901259" y="2727729"/>
            <a:ext cx="4290741" cy="4130271"/>
          </a:xfrm>
          <a:custGeom>
            <a:rect b="b" l="l" r="r" t="t"/>
            <a:pathLst>
              <a:path extrusionOk="0" h="4130271" w="429074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80" name="Google Shape;280;p15"/>
          <p:cNvSpPr/>
          <p:nvPr/>
        </p:nvSpPr>
        <p:spPr>
          <a:xfrm flipH="1" rot="-6040930">
            <a:off x="6034138" y="-673140"/>
            <a:ext cx="4021193" cy="4021193"/>
          </a:xfrm>
          <a:prstGeom prst="arc">
            <a:avLst>
              <a:gd fmla="val 16200000" name="adj1"/>
              <a:gd fmla="val 20093138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15"/>
          <p:cNvPicPr preferRelativeResize="0"/>
          <p:nvPr/>
        </p:nvPicPr>
        <p:blipFill rotWithShape="1">
          <a:blip r:embed="rId4">
            <a:alphaModFix/>
          </a:blip>
          <a:srcRect b="-2" l="13963" r="14839" t="0"/>
          <a:stretch/>
        </p:blipFill>
        <p:spPr>
          <a:xfrm>
            <a:off x="6261607" y="1"/>
            <a:ext cx="3519312" cy="3007909"/>
          </a:xfrm>
          <a:custGeom>
            <a:rect b="b" l="l" r="r" t="t"/>
            <a:pathLst>
              <a:path extrusionOk="0" h="3007909" w="3519312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6"/>
          <p:cNvSpPr/>
          <p:nvPr/>
        </p:nvSpPr>
        <p:spPr>
          <a:xfrm flipH="1">
            <a:off x="0" y="0"/>
            <a:ext cx="4421332" cy="6858000"/>
          </a:xfrm>
          <a:custGeom>
            <a:rect b="b" l="l" r="r" t="t"/>
            <a:pathLst>
              <a:path extrusionOk="0" h="6858000" w="4421332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6"/>
          <p:cNvSpPr/>
          <p:nvPr/>
        </p:nvSpPr>
        <p:spPr>
          <a:xfrm>
            <a:off x="1" y="0"/>
            <a:ext cx="4232227" cy="6858000"/>
          </a:xfrm>
          <a:custGeom>
            <a:rect b="b" l="l" r="r" t="t"/>
            <a:pathLst>
              <a:path extrusionOk="0" h="6858000" w="4232227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6"/>
          <p:cNvSpPr txBox="1"/>
          <p:nvPr>
            <p:ph type="title"/>
          </p:nvPr>
        </p:nvSpPr>
        <p:spPr>
          <a:xfrm>
            <a:off x="804672" y="1412489"/>
            <a:ext cx="2871095" cy="2127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Petőfi-kultusz a források alapján</a:t>
            </a:r>
            <a:b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Miért vették meg a szülőházat?</a:t>
            </a:r>
            <a:b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(Szemelvények a gyűjtés időszakából)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6"/>
          <p:cNvSpPr txBox="1"/>
          <p:nvPr>
            <p:ph idx="1" type="body"/>
          </p:nvPr>
        </p:nvSpPr>
        <p:spPr>
          <a:xfrm>
            <a:off x="4630366" y="476655"/>
            <a:ext cx="3494707" cy="52996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3000"/>
              <a:t>„E szózat és példaadás annyival jobban buzdítja a magyar női világot, mivel maga a lelkes hölgy (…) egy </a:t>
            </a:r>
            <a:r>
              <a:rPr lang="en-US" sz="3000">
                <a:solidFill>
                  <a:srgbClr val="FF0000"/>
                </a:solidFill>
              </a:rPr>
              <a:t>pesti vagyonos német polgár család kisded sarja volt</a:t>
            </a:r>
            <a:r>
              <a:rPr lang="en-US" sz="3000"/>
              <a:t>, de amely család azzal vélte nemesen viszonozhatni a haza jótéteményeit, hogy szokásaiban, </a:t>
            </a:r>
            <a:r>
              <a:rPr lang="en-US" sz="3000">
                <a:solidFill>
                  <a:srgbClr val="FF0000"/>
                </a:solidFill>
              </a:rPr>
              <a:t>nyelvében és áldozatkészségében magyarrá lett</a:t>
            </a:r>
            <a:r>
              <a:rPr lang="en-US" sz="3000"/>
              <a:t>, és oly magyar hölgyet nevelt, kinek nevét (férjével együtt) ott találjuk minden magyar irodalmi egylet alapító tagjai között.” Kármánné szül. Miksics Hermin</a:t>
            </a:r>
            <a:endParaRPr sz="3000"/>
          </a:p>
          <a:p>
            <a:pPr indent="-14986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1600"/>
          </a:p>
        </p:txBody>
      </p:sp>
      <p:sp>
        <p:nvSpPr>
          <p:cNvPr id="290" name="Google Shape;290;p16"/>
          <p:cNvSpPr txBox="1"/>
          <p:nvPr/>
        </p:nvSpPr>
        <p:spPr>
          <a:xfrm>
            <a:off x="8404698" y="476655"/>
            <a:ext cx="2972986" cy="52996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„A kolozsvári 3 pincér példája engemet is felbuzdított, és itt küldök egy forintot; havi béremből nem kerül több, de vigasztalom magamat a közmondással: sok kicsi sokra megy, és így többen is hozzájárulva, majd csak kitelik. Bárcsak uraságaink ezredrészét adnák oda annak, amit semmiségekre oly hamar kidobnak. </a:t>
            </a: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Sokszor hallom én is, hogy idegen írókat magasztalnak, Petőfit pedig kicsinyítik. Az idegenhez én nem értek, de Petőfit olvastam, és minden sora visszhangzik lelkemben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.”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Források</a:t>
            </a:r>
            <a:endParaRPr/>
          </a:p>
        </p:txBody>
      </p:sp>
      <p:sp>
        <p:nvSpPr>
          <p:cNvPr id="296" name="Google Shape;296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A közös történelmi fájdalom Kiskőrösön (1861)</a:t>
            </a:r>
            <a:endParaRPr/>
          </a:p>
        </p:txBody>
      </p:sp>
      <p:sp>
        <p:nvSpPr>
          <p:cNvPr id="297" name="Google Shape;297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„Azt tartjuk, hogy megmutatta a magyar nemzet, a Lajthántuli (sic) kormányférfiaknak eddig is azt, miképp ha szükséges, a hazáért, 12 hosszú évekig tudott szenvedni, ezután is, bármi történjék is, bebizonyítanja, hogy csakis újra az erőszaknak enged, de a nemzet jogait, és a haza szabadságát, önként fel nem adja soha.” – Pesti Napló, 1861. június (S. aláírású levél Kiskőrösről)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98" name="Google Shape;298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A szülőház nemzeti üggyé vált (1880)</a:t>
            </a:r>
            <a:endParaRPr/>
          </a:p>
        </p:txBody>
      </p:sp>
      <p:sp>
        <p:nvSpPr>
          <p:cNvPr id="299" name="Google Shape;299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Jókai: „Üdvözlégy, emlékezetes hajlék…”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Komócsy József: Petőfi szülőháza előtt c. ódáját keressétek meg!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Gyűjtsetek ki 4 érvet, melyekkel igazolja, hogy méltó a nemzeti emlékezetre!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képen épület, kültéri, ég, fa látható&#10;&#10;Automatikusan generált leírás" id="109" name="Google Shape;109;p2"/>
          <p:cNvPicPr preferRelativeResize="0"/>
          <p:nvPr/>
        </p:nvPicPr>
        <p:blipFill rotWithShape="1">
          <a:blip r:embed="rId3">
            <a:alphaModFix/>
          </a:blip>
          <a:srcRect b="6" l="1327" r="1228" t="0"/>
          <a:stretch/>
        </p:blipFill>
        <p:spPr>
          <a:xfrm>
            <a:off x="4" y="-6236"/>
            <a:ext cx="3255403" cy="2505456"/>
          </a:xfrm>
          <a:custGeom>
            <a:rect b="b" l="l" r="r" t="t"/>
            <a:pathLst>
              <a:path extrusionOk="0" h="2505456" w="3255403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képen szöveg, étel, fedett pályás, művészet látható&#10;&#10;Automatikusan generált leírás" id="110" name="Google Shape;110;p2"/>
          <p:cNvPicPr preferRelativeResize="0"/>
          <p:nvPr/>
        </p:nvPicPr>
        <p:blipFill rotWithShape="1">
          <a:blip r:embed="rId4">
            <a:alphaModFix/>
          </a:blip>
          <a:srcRect b="1" l="15890" r="21357" t="0"/>
          <a:stretch/>
        </p:blipFill>
        <p:spPr>
          <a:xfrm>
            <a:off x="4675539" y="-6235"/>
            <a:ext cx="3677817" cy="2505456"/>
          </a:xfrm>
          <a:custGeom>
            <a:rect b="b" l="l" r="r" t="t"/>
            <a:pathLst>
              <a:path extrusionOk="0" h="2505456" w="3677817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képen szöveg, vázlat, rajz, Téglalap látható&#10;&#10;Automatikusan generált leírás" id="111" name="Google Shape;111;p2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-2" l="13675" r="10860" t="0"/>
          <a:stretch/>
        </p:blipFill>
        <p:spPr>
          <a:xfrm>
            <a:off x="7381876" y="1"/>
            <a:ext cx="4810125" cy="2501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fedett pályás, fal, Háztartási anyagok, henger látható&#10;&#10;Automatikusan generált leírás" id="112" name="Google Shape;112;p2"/>
          <p:cNvPicPr preferRelativeResize="0"/>
          <p:nvPr/>
        </p:nvPicPr>
        <p:blipFill rotWithShape="1">
          <a:blip r:embed="rId6">
            <a:alphaModFix/>
          </a:blip>
          <a:srcRect b="-1" l="26064" r="6597" t="0"/>
          <a:stretch/>
        </p:blipFill>
        <p:spPr>
          <a:xfrm>
            <a:off x="20" y="2658276"/>
            <a:ext cx="3770704" cy="4199724"/>
          </a:xfrm>
          <a:custGeom>
            <a:rect b="b" l="l" r="r" t="t"/>
            <a:pathLst>
              <a:path extrusionOk="0" h="4199724" w="3770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képen kézírás, szöveg, iskolatábla, fából készített látható&#10;&#10;Automatikusan generált leírás" id="113" name="Google Shape;113;p2"/>
          <p:cNvPicPr preferRelativeResize="0"/>
          <p:nvPr/>
        </p:nvPicPr>
        <p:blipFill rotWithShape="1">
          <a:blip r:embed="rId7">
            <a:alphaModFix/>
          </a:blip>
          <a:srcRect b="0" l="0" r="8727" t="0"/>
          <a:stretch/>
        </p:blipFill>
        <p:spPr>
          <a:xfrm>
            <a:off x="2013796" y="2661900"/>
            <a:ext cx="5108726" cy="4197911"/>
          </a:xfrm>
          <a:custGeom>
            <a:rect b="b" l="l" r="r" t="t"/>
            <a:pathLst>
              <a:path extrusionOk="0" h="4197911" w="5108726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4" name="Google Shape;114;p2"/>
          <p:cNvSpPr/>
          <p:nvPr/>
        </p:nvSpPr>
        <p:spPr>
          <a:xfrm flipH="1">
            <a:off x="5353050" y="2660089"/>
            <a:ext cx="6838950" cy="4197911"/>
          </a:xfrm>
          <a:custGeom>
            <a:rect b="b" l="l" r="r" t="t"/>
            <a:pathLst>
              <a:path extrusionOk="0" h="4197911" w="6838950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7D473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 txBox="1"/>
          <p:nvPr>
            <p:ph type="title"/>
          </p:nvPr>
        </p:nvSpPr>
        <p:spPr>
          <a:xfrm>
            <a:off x="6619164" y="4189864"/>
            <a:ext cx="4997354" cy="2163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00"/>
              <a:buFont typeface="Calibri"/>
              <a:buNone/>
            </a:pPr>
            <a:r>
              <a:rPr lang="en-US" sz="4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Petőfi szülőháza (berendezés és történet)</a:t>
            </a:r>
            <a:endParaRPr/>
          </a:p>
        </p:txBody>
      </p:sp>
      <p:pic>
        <p:nvPicPr>
          <p:cNvPr descr="A képen szerszám, fegyver, fedett pályás, fából készített látható&#10;&#10;Automatikusan generált leírás" id="116" name="Google Shape;116;p2"/>
          <p:cNvPicPr preferRelativeResize="0"/>
          <p:nvPr/>
        </p:nvPicPr>
        <p:blipFill rotWithShape="1">
          <a:blip r:embed="rId8">
            <a:alphaModFix/>
          </a:blip>
          <a:srcRect b="1676" l="0" r="2" t="0"/>
          <a:stretch/>
        </p:blipFill>
        <p:spPr>
          <a:xfrm>
            <a:off x="2261968" y="1"/>
            <a:ext cx="3393943" cy="2502843"/>
          </a:xfrm>
          <a:custGeom>
            <a:rect b="b" l="l" r="r" t="t"/>
            <a:pathLst>
              <a:path extrusionOk="0" h="2502843" w="33939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képen fű, kültéri, növény, talaj látható&#10;&#10;Automatikusan generált leírás" id="122" name="Google Shape;122;p3"/>
          <p:cNvPicPr preferRelativeResize="0"/>
          <p:nvPr/>
        </p:nvPicPr>
        <p:blipFill rotWithShape="1">
          <a:blip r:embed="rId3">
            <a:alphaModFix/>
          </a:blip>
          <a:srcRect b="4" l="1264" r="17982" t="0"/>
          <a:stretch/>
        </p:blipFill>
        <p:spPr>
          <a:xfrm>
            <a:off x="8529321" y="10"/>
            <a:ext cx="3662680" cy="3401558"/>
          </a:xfrm>
          <a:custGeom>
            <a:rect b="b" l="l" r="r" t="t"/>
            <a:pathLst>
              <a:path extrusionOk="0" h="3401568" w="3662680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4">
            <a:alphaModFix/>
          </a:blip>
          <a:srcRect b="-1" l="1135" r="11394" t="0"/>
          <a:stretch/>
        </p:blipFill>
        <p:spPr>
          <a:xfrm>
            <a:off x="5115314" y="10"/>
            <a:ext cx="4118110" cy="3401558"/>
          </a:xfrm>
          <a:custGeom>
            <a:rect b="b" l="l" r="r" t="t"/>
            <a:pathLst>
              <a:path extrusionOk="0" h="3401568" w="4118110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képen fű, kültéri, szöveg, sír látható&#10;&#10;Automatikusan generált leírás" id="124" name="Google Shape;124;p3"/>
          <p:cNvPicPr preferRelativeResize="0"/>
          <p:nvPr/>
        </p:nvPicPr>
        <p:blipFill rotWithShape="1">
          <a:blip r:embed="rId5">
            <a:alphaModFix/>
          </a:blip>
          <a:srcRect b="2983" l="0" r="-1" t="32442"/>
          <a:stretch/>
        </p:blipFill>
        <p:spPr>
          <a:xfrm>
            <a:off x="5168353" y="3456432"/>
            <a:ext cx="7023646" cy="3401568"/>
          </a:xfrm>
          <a:custGeom>
            <a:rect b="b" l="l" r="r" t="t"/>
            <a:pathLst>
              <a:path extrusionOk="0" h="3401568" w="7023646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5" name="Google Shape;125;p3"/>
          <p:cNvSpPr/>
          <p:nvPr/>
        </p:nvSpPr>
        <p:spPr>
          <a:xfrm>
            <a:off x="0" y="0"/>
            <a:ext cx="5932965" cy="6858000"/>
          </a:xfrm>
          <a:custGeom>
            <a:rect b="b" l="l" r="r" t="t"/>
            <a:pathLst>
              <a:path extrusionOk="0" h="6858000" w="5932965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rgbClr val="EFEFE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D8D8D8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0" y="0"/>
            <a:ext cx="5922333" cy="6858000"/>
          </a:xfrm>
          <a:custGeom>
            <a:rect b="b" l="l" r="r" t="t"/>
            <a:pathLst>
              <a:path extrusionOk="0" h="6858000" w="5922333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 txBox="1"/>
          <p:nvPr>
            <p:ph type="title"/>
          </p:nvPr>
        </p:nvSpPr>
        <p:spPr>
          <a:xfrm>
            <a:off x="160496" y="149678"/>
            <a:ext cx="492233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</a:pPr>
            <a:r>
              <a:rPr lang="en-US" sz="3400"/>
              <a:t>Petőfi utóélete (a szoborpark)</a:t>
            </a:r>
            <a:endParaRPr/>
          </a:p>
        </p:txBody>
      </p:sp>
      <p:sp>
        <p:nvSpPr>
          <p:cNvPr id="128" name="Google Shape;128;p3"/>
          <p:cNvSpPr/>
          <p:nvPr/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 txBox="1"/>
          <p:nvPr>
            <p:ph idx="1" type="body"/>
          </p:nvPr>
        </p:nvSpPr>
        <p:spPr>
          <a:xfrm>
            <a:off x="81401" y="1224226"/>
            <a:ext cx="5922333" cy="36667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A halálakor mindössze 26 éves fiatalember már életében legendává vált, s így él tovább ma is a nemzet emlékezetében.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Fennmaradt életműve </a:t>
            </a:r>
            <a:r>
              <a:rPr b="1" lang="en-US" sz="2000">
                <a:latin typeface="Times New Roman"/>
                <a:ea typeface="Times New Roman"/>
                <a:cs typeface="Times New Roman"/>
                <a:sym typeface="Times New Roman"/>
              </a:rPr>
              <a:t>858 vers, egy regény és egy dráma, levelek és gyönyörű útleírások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. Nemzetközi jelentőségét bizonyítja, hogy verseit </a:t>
            </a:r>
            <a:r>
              <a:rPr b="1" lang="en-US" sz="2000">
                <a:latin typeface="Times New Roman"/>
                <a:ea typeface="Times New Roman"/>
                <a:cs typeface="Times New Roman"/>
                <a:sym typeface="Times New Roman"/>
              </a:rPr>
              <a:t>több mint ötven nyelvre fordították le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lang="en-US" sz="2000">
                <a:latin typeface="Times New Roman"/>
                <a:ea typeface="Times New Roman"/>
                <a:cs typeface="Times New Roman"/>
                <a:sym typeface="Times New Roman"/>
              </a:rPr>
              <a:t>a teljes életmű megjelent kínai és orosz nyelven is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. Magyarország szimbóluma lett előbb Európában, később az egész világon.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101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131" name="Google Shape;131;p3"/>
          <p:cNvSpPr txBox="1"/>
          <p:nvPr/>
        </p:nvSpPr>
        <p:spPr>
          <a:xfrm>
            <a:off x="9790825" y="2008690"/>
            <a:ext cx="195311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Olvasd ki a nevét!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Milyen nemzetiségű?</a:t>
            </a:r>
            <a:endParaRPr/>
          </a:p>
        </p:txBody>
      </p:sp>
      <p:pic>
        <p:nvPicPr>
          <p:cNvPr id="132" name="Google Shape;132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404" y="4165205"/>
            <a:ext cx="5125948" cy="2652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képen szöveg, Téglalap, tér, képernyőkép látható&#10;&#10;Automatikusan generált leírás" id="138" name="Google Shape;138;p4"/>
          <p:cNvPicPr preferRelativeResize="0"/>
          <p:nvPr/>
        </p:nvPicPr>
        <p:blipFill rotWithShape="1">
          <a:blip r:embed="rId3">
            <a:alphaModFix/>
          </a:blip>
          <a:srcRect b="4" l="3574" r="30579" t="0"/>
          <a:stretch/>
        </p:blipFill>
        <p:spPr>
          <a:xfrm>
            <a:off x="1" y="1"/>
            <a:ext cx="2970465" cy="3383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szöveg, épület, Téglalap, kézírás látható&#10;&#10;Automatikusan generált leírás" id="139" name="Google Shape;139;p4"/>
          <p:cNvPicPr preferRelativeResize="0"/>
          <p:nvPr/>
        </p:nvPicPr>
        <p:blipFill rotWithShape="1">
          <a:blip r:embed="rId4">
            <a:alphaModFix/>
          </a:blip>
          <a:srcRect b="4" l="6264" r="27889" t="0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kültéri, épület, fű, ég látható&#10;&#10;Automatikusan generált leírás" id="140" name="Google Shape;140;p4"/>
          <p:cNvPicPr preferRelativeResize="0"/>
          <p:nvPr/>
        </p:nvPicPr>
        <p:blipFill rotWithShape="1">
          <a:blip r:embed="rId5">
            <a:alphaModFix/>
          </a:blip>
          <a:srcRect b="4" l="19037" r="15086" t="0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fa, kültéri, szobor, emlékmű látható&#10;&#10;Automatikusan generált leírás" id="141" name="Google Shape;141;p4"/>
          <p:cNvPicPr preferRelativeResize="0"/>
          <p:nvPr/>
        </p:nvPicPr>
        <p:blipFill rotWithShape="1">
          <a:blip r:embed="rId6">
            <a:alphaModFix/>
          </a:blip>
          <a:srcRect b="4" l="7126" r="26997" t="0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kézírás, szöveg, Téglalap, emléktábla látható&#10;&#10;Automatikusan generált leírás" id="142" name="Google Shape;142;p4"/>
          <p:cNvPicPr preferRelativeResize="0"/>
          <p:nvPr/>
        </p:nvPicPr>
        <p:blipFill rotWithShape="1">
          <a:blip r:embed="rId7">
            <a:alphaModFix/>
          </a:blip>
          <a:srcRect b="4" l="12689" r="21464" t="0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/>
          <p:nvPr/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35E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4"/>
          <p:cNvSpPr txBox="1"/>
          <p:nvPr>
            <p:ph type="title"/>
          </p:nvPr>
        </p:nvSpPr>
        <p:spPr>
          <a:xfrm>
            <a:off x="6491653" y="3799272"/>
            <a:ext cx="5193748" cy="637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>
                <a:solidFill>
                  <a:srgbClr val="FFFFFF"/>
                </a:solidFill>
              </a:rPr>
              <a:t>A Petőfi-kultusz kialakulása</a:t>
            </a:r>
            <a:endParaRPr/>
          </a:p>
        </p:txBody>
      </p:sp>
      <p:pic>
        <p:nvPicPr>
          <p:cNvPr descr="A képen kültéri, ruházat, épület, fal látható&#10;&#10;Automatikusan generált leírás" id="145" name="Google Shape;145;p4"/>
          <p:cNvPicPr preferRelativeResize="0"/>
          <p:nvPr/>
        </p:nvPicPr>
        <p:blipFill rotWithShape="1">
          <a:blip r:embed="rId8">
            <a:alphaModFix/>
          </a:blip>
          <a:srcRect b="4" l="20003" r="14150" t="0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4"/>
          <p:cNvSpPr txBox="1"/>
          <p:nvPr>
            <p:ph idx="1" type="body"/>
          </p:nvPr>
        </p:nvSpPr>
        <p:spPr>
          <a:xfrm>
            <a:off x="6479648" y="4510585"/>
            <a:ext cx="5366610" cy="1758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Az utókor miért készítette el az emlékfalat és a szoborparkot?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Mi lehet az üzenete a két emlékműnek?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Az első szobrok: 1. Ivan Mincsov Vazov – bolgár 1985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2. Leonyid Nyikolajevics Martinov – orosz 1985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 Giuseppe Cassone – olasz  1985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4. Sun Jong – kínai  1987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5. Lu Xun – kínai (1881 – </a:t>
            </a: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1936) avatás: 1987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 txBox="1"/>
          <p:nvPr>
            <p:ph type="title"/>
          </p:nvPr>
        </p:nvSpPr>
        <p:spPr>
          <a:xfrm>
            <a:off x="838200" y="4669978"/>
            <a:ext cx="4391024" cy="11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XIX.század első felének társadalmi rétegei, nemzetiségei</a:t>
            </a:r>
            <a:endParaRPr/>
          </a:p>
        </p:txBody>
      </p:sp>
      <p:pic>
        <p:nvPicPr>
          <p:cNvPr id="153" name="Google Shape;153;p5"/>
          <p:cNvPicPr preferRelativeResize="0"/>
          <p:nvPr/>
        </p:nvPicPr>
        <p:blipFill rotWithShape="1">
          <a:blip r:embed="rId3">
            <a:alphaModFix/>
          </a:blip>
          <a:srcRect b="2" l="4259" r="13291" t="0"/>
          <a:stretch/>
        </p:blipFill>
        <p:spPr>
          <a:xfrm>
            <a:off x="6" y="-1"/>
            <a:ext cx="6000749" cy="3911828"/>
          </a:xfrm>
          <a:custGeom>
            <a:rect b="b" l="l" r="r" t="t"/>
            <a:pathLst>
              <a:path extrusionOk="0" h="3911828" w="6000749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4">
            <a:alphaModFix/>
          </a:blip>
          <a:srcRect b="7547" l="0" r="1" t="24637"/>
          <a:stretch/>
        </p:blipFill>
        <p:spPr>
          <a:xfrm>
            <a:off x="6191245" y="-1"/>
            <a:ext cx="6000750" cy="3988028"/>
          </a:xfrm>
          <a:custGeom>
            <a:rect b="b" l="l" r="r" t="t"/>
            <a:pathLst>
              <a:path extrusionOk="0" h="3988028" w="6000750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55" name="Google Shape;155;p5"/>
          <p:cNvGrpSpPr/>
          <p:nvPr/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56" name="Google Shape;156;p5"/>
            <p:cNvSpPr/>
            <p:nvPr/>
          </p:nvSpPr>
          <p:spPr>
            <a:xfrm>
              <a:off x="0" y="2959818"/>
              <a:ext cx="12192000" cy="757168"/>
            </a:xfrm>
            <a:custGeom>
              <a:rect b="b" l="l" r="r" t="t"/>
              <a:pathLst>
                <a:path extrusionOk="0" h="757168" w="12192000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rotWithShape="0" algn="t" dir="5400000" dist="152400">
                <a:srgbClr val="000000">
                  <a:alpha val="980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0" y="2959818"/>
              <a:ext cx="12192000" cy="757168"/>
            </a:xfrm>
            <a:custGeom>
              <a:rect b="b" l="l" r="r" t="t"/>
              <a:pathLst>
                <a:path extrusionOk="0" h="757168" w="12192000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 rotWithShape="1">
              <a:blip r:embed="rId5">
                <a:alphaModFix amt="57000"/>
              </a:blip>
              <a:tile algn="tl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8" name="Google Shape;158;p5"/>
          <p:cNvSpPr txBox="1"/>
          <p:nvPr>
            <p:ph idx="1" type="body"/>
          </p:nvPr>
        </p:nvSpPr>
        <p:spPr>
          <a:xfrm>
            <a:off x="5356224" y="4442791"/>
            <a:ext cx="6163227" cy="1987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solidFill>
                  <a:schemeClr val="lt1"/>
                </a:solidFill>
              </a:rPr>
              <a:t>Hova sorolható Petrovics István és Hrúz Mária? Milyen vallású volt Petőfi édesanyja? Milyen a nemzetisége apjának és anyjának? Melyik társadalmi réteghez tartozhatott a család?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képen Emberi arc, képkeret, ember, festmény látható&#10;&#10;Automatikusan generált leírás" id="163" name="Google Shape;163;p6"/>
          <p:cNvPicPr preferRelativeResize="0"/>
          <p:nvPr/>
        </p:nvPicPr>
        <p:blipFill rotWithShape="1">
          <a:blip r:embed="rId3">
            <a:alphaModFix/>
          </a:blip>
          <a:srcRect b="6" l="2550" r="6" t="0"/>
          <a:stretch/>
        </p:blipFill>
        <p:spPr>
          <a:xfrm>
            <a:off x="4" y="-6236"/>
            <a:ext cx="3255403" cy="2505456"/>
          </a:xfrm>
          <a:custGeom>
            <a:rect b="b" l="l" r="r" t="t"/>
            <a:pathLst>
              <a:path extrusionOk="0" h="2505456" w="3255403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képen fedett pályás, ruházat, múzeum, személy látható&#10;&#10;Automatikusan generált leírás" id="164" name="Google Shape;164;p6"/>
          <p:cNvPicPr preferRelativeResize="0"/>
          <p:nvPr/>
        </p:nvPicPr>
        <p:blipFill rotWithShape="1">
          <a:blip r:embed="rId4">
            <a:alphaModFix/>
          </a:blip>
          <a:srcRect b="9173" l="0" r="5" t="0"/>
          <a:stretch/>
        </p:blipFill>
        <p:spPr>
          <a:xfrm>
            <a:off x="4675539" y="-6235"/>
            <a:ext cx="3677817" cy="2505456"/>
          </a:xfrm>
          <a:custGeom>
            <a:rect b="b" l="l" r="r" t="t"/>
            <a:pathLst>
              <a:path extrusionOk="0" h="2505456" w="3677817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65" name="Google Shape;165;p6"/>
          <p:cNvPicPr preferRelativeResize="0"/>
          <p:nvPr/>
        </p:nvPicPr>
        <p:blipFill rotWithShape="1">
          <a:blip r:embed="rId5">
            <a:alphaModFix/>
          </a:blip>
          <a:srcRect b="-3" l="1939" r="9135" t="0"/>
          <a:stretch/>
        </p:blipFill>
        <p:spPr>
          <a:xfrm>
            <a:off x="7381876" y="1"/>
            <a:ext cx="4810125" cy="2501837"/>
          </a:xfrm>
          <a:custGeom>
            <a:rect b="b" l="l" r="r" t="t"/>
            <a:pathLst>
              <a:path extrusionOk="0" h="2501837" w="4810125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képen képkeret, Emberi arc, festmény, Képzőművészet látható&#10;&#10;Automatikusan generált leírás" id="166" name="Google Shape;166;p6"/>
          <p:cNvPicPr preferRelativeResize="0"/>
          <p:nvPr/>
        </p:nvPicPr>
        <p:blipFill rotWithShape="1">
          <a:blip r:embed="rId6">
            <a:alphaModFix/>
          </a:blip>
          <a:srcRect b="-1" l="11080" r="21580" t="0"/>
          <a:stretch/>
        </p:blipFill>
        <p:spPr>
          <a:xfrm>
            <a:off x="20" y="2658276"/>
            <a:ext cx="3770704" cy="4199724"/>
          </a:xfrm>
          <a:custGeom>
            <a:rect b="b" l="l" r="r" t="t"/>
            <a:pathLst>
              <a:path extrusionOk="0" h="4199724" w="3770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képen Emberi arc, képkeret, fal, Fotópapír látható&#10;&#10;Automatikusan generált leírás" id="167" name="Google Shape;167;p6"/>
          <p:cNvPicPr preferRelativeResize="0"/>
          <p:nvPr/>
        </p:nvPicPr>
        <p:blipFill rotWithShape="1">
          <a:blip r:embed="rId7">
            <a:alphaModFix/>
          </a:blip>
          <a:srcRect b="0" l="4363" r="4364" t="0"/>
          <a:stretch/>
        </p:blipFill>
        <p:spPr>
          <a:xfrm>
            <a:off x="2013796" y="2661900"/>
            <a:ext cx="5108726" cy="4197911"/>
          </a:xfrm>
          <a:custGeom>
            <a:rect b="b" l="l" r="r" t="t"/>
            <a:pathLst>
              <a:path extrusionOk="0" h="4197911" w="5108726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68" name="Google Shape;168;p6"/>
          <p:cNvSpPr/>
          <p:nvPr/>
        </p:nvSpPr>
        <p:spPr>
          <a:xfrm flipH="1">
            <a:off x="5353050" y="2660089"/>
            <a:ext cx="6838950" cy="4197911"/>
          </a:xfrm>
          <a:custGeom>
            <a:rect b="b" l="l" r="r" t="t"/>
            <a:pathLst>
              <a:path extrusionOk="0" h="4197911" w="6838950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6730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6"/>
          <p:cNvSpPr txBox="1"/>
          <p:nvPr>
            <p:ph type="title"/>
          </p:nvPr>
        </p:nvSpPr>
        <p:spPr>
          <a:xfrm>
            <a:off x="6619164" y="4189864"/>
            <a:ext cx="4997354" cy="2163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en-US" sz="6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Petőfi és a család</a:t>
            </a:r>
            <a:endParaRPr/>
          </a:p>
        </p:txBody>
      </p:sp>
      <p:pic>
        <p:nvPicPr>
          <p:cNvPr descr="A képen képkeret, Emberi arc, festmény, művészet látható&#10;&#10;Automatikusan generált leírás" id="170" name="Google Shape;170;p6"/>
          <p:cNvPicPr preferRelativeResize="0"/>
          <p:nvPr/>
        </p:nvPicPr>
        <p:blipFill rotWithShape="1">
          <a:blip r:embed="rId8">
            <a:alphaModFix/>
          </a:blip>
          <a:srcRect b="1676" l="0" r="2" t="0"/>
          <a:stretch/>
        </p:blipFill>
        <p:spPr>
          <a:xfrm>
            <a:off x="2261968" y="1"/>
            <a:ext cx="3393943" cy="2502843"/>
          </a:xfrm>
          <a:custGeom>
            <a:rect b="b" l="l" r="r" t="t"/>
            <a:pathLst>
              <a:path extrusionOk="0" h="2502843" w="33939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"/>
          <p:cNvSpPr txBox="1"/>
          <p:nvPr>
            <p:ph type="title"/>
          </p:nvPr>
        </p:nvSpPr>
        <p:spPr>
          <a:xfrm>
            <a:off x="838200" y="365125"/>
            <a:ext cx="69342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 család és szerelem új tematikája</a:t>
            </a:r>
            <a:endParaRPr/>
          </a:p>
        </p:txBody>
      </p:sp>
      <p:sp>
        <p:nvSpPr>
          <p:cNvPr id="176" name="Google Shape;176;p7"/>
          <p:cNvSpPr txBox="1"/>
          <p:nvPr>
            <p:ph idx="1" type="body"/>
          </p:nvPr>
        </p:nvSpPr>
        <p:spPr>
          <a:xfrm>
            <a:off x="838200" y="1825625"/>
            <a:ext cx="324741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Családi versek: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Egy estém otthon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István öcsémhez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Anyám tyúkja</a:t>
            </a:r>
            <a:endParaRPr/>
          </a:p>
        </p:txBody>
      </p:sp>
      <p:sp>
        <p:nvSpPr>
          <p:cNvPr id="177" name="Google Shape;177;p7"/>
          <p:cNvSpPr txBox="1"/>
          <p:nvPr/>
        </p:nvSpPr>
        <p:spPr>
          <a:xfrm>
            <a:off x="7595022" y="351860"/>
            <a:ext cx="4042796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Szerelmes versek: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Minek nevezzelek?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Szeptember végén</a:t>
            </a:r>
            <a:endParaRPr/>
          </a:p>
        </p:txBody>
      </p:sp>
      <p:sp>
        <p:nvSpPr>
          <p:cNvPr id="178" name="Google Shape;178;p7"/>
          <p:cNvSpPr txBox="1"/>
          <p:nvPr/>
        </p:nvSpPr>
        <p:spPr>
          <a:xfrm>
            <a:off x="1099225" y="3868639"/>
            <a:ext cx="2276272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Keress 3 egyedi, humoros vagy bensőséges részt a családi versek nyelvezetében!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 gondolsz erről, lehet-e így bemutatni a családot?</a:t>
            </a:r>
            <a:endParaRPr/>
          </a:p>
        </p:txBody>
      </p:sp>
      <p:sp>
        <p:nvSpPr>
          <p:cNvPr id="179" name="Google Shape;179;p7"/>
          <p:cNvSpPr txBox="1"/>
          <p:nvPr/>
        </p:nvSpPr>
        <p:spPr>
          <a:xfrm>
            <a:off x="6298660" y="5025147"/>
            <a:ext cx="294748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Mennyire tekinthető romantikusnak a költő érzése?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Keress 3 olyan fordulatot, ami szerelmének mélységét mutatja be a versben!</a:t>
            </a:r>
            <a:endParaRPr/>
          </a:p>
        </p:txBody>
      </p:sp>
      <p:pic>
        <p:nvPicPr>
          <p:cNvPr descr="A képen szöveg, emléktábla látható&#10;&#10;Automatikusan generált leírás" id="180" name="Google Shape;180;p7"/>
          <p:cNvPicPr preferRelativeResize="0"/>
          <p:nvPr/>
        </p:nvPicPr>
        <p:blipFill rotWithShape="1">
          <a:blip r:embed="rId3">
            <a:alphaModFix/>
          </a:blip>
          <a:srcRect b="-1" l="14942" r="22710" t="9128"/>
          <a:stretch/>
        </p:blipFill>
        <p:spPr>
          <a:xfrm>
            <a:off x="3992773" y="1234172"/>
            <a:ext cx="3388236" cy="37038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" name="Google Shape;181;p7"/>
          <p:cNvCxnSpPr/>
          <p:nvPr/>
        </p:nvCxnSpPr>
        <p:spPr>
          <a:xfrm>
            <a:off x="3626427" y="3086100"/>
            <a:ext cx="966355" cy="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A képen képkeret, Emberi arc, festmény, művészet látható&#10;&#10;Automatikusan generált leírás" id="182" name="Google Shape;182;p7"/>
          <p:cNvPicPr preferRelativeResize="0"/>
          <p:nvPr/>
        </p:nvPicPr>
        <p:blipFill rotWithShape="1">
          <a:blip r:embed="rId4">
            <a:alphaModFix/>
          </a:blip>
          <a:srcRect b="9930" l="30868" r="26553" t="10151"/>
          <a:stretch/>
        </p:blipFill>
        <p:spPr>
          <a:xfrm>
            <a:off x="9124182" y="1881773"/>
            <a:ext cx="2822800" cy="3973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8"/>
          <p:cNvPicPr preferRelativeResize="0"/>
          <p:nvPr/>
        </p:nvPicPr>
        <p:blipFill rotWithShape="1">
          <a:blip r:embed="rId3">
            <a:alphaModFix/>
          </a:blip>
          <a:srcRect b="30211" l="0" r="2" t="0"/>
          <a:stretch/>
        </p:blipFill>
        <p:spPr>
          <a:xfrm>
            <a:off x="20" y="10"/>
            <a:ext cx="3728839" cy="419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8"/>
          <p:cNvPicPr preferRelativeResize="0"/>
          <p:nvPr/>
        </p:nvPicPr>
        <p:blipFill rotWithShape="1">
          <a:blip r:embed="rId4">
            <a:alphaModFix/>
          </a:blip>
          <a:srcRect b="10059" l="0" r="-3" t="0"/>
          <a:stretch/>
        </p:blipFill>
        <p:spPr>
          <a:xfrm>
            <a:off x="3847755" y="5"/>
            <a:ext cx="3686887" cy="4197368"/>
          </a:xfrm>
          <a:custGeom>
            <a:rect b="b" l="l" r="r" t="t"/>
            <a:pathLst>
              <a:path extrusionOk="0" h="4197368" w="3686887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képen szöveg, festmény, művészet, Képzőművészet látható&#10;&#10;Automatikusan generált leírás" id="190" name="Google Shape;190;p8"/>
          <p:cNvPicPr preferRelativeResize="0"/>
          <p:nvPr/>
        </p:nvPicPr>
        <p:blipFill rotWithShape="1">
          <a:blip r:embed="rId5">
            <a:alphaModFix/>
          </a:blip>
          <a:srcRect b="19020" l="0" r="1" t="20421"/>
          <a:stretch/>
        </p:blipFill>
        <p:spPr>
          <a:xfrm>
            <a:off x="7653541" y="1"/>
            <a:ext cx="4538463" cy="3877247"/>
          </a:xfrm>
          <a:custGeom>
            <a:rect b="b" l="l" r="r" t="t"/>
            <a:pathLst>
              <a:path extrusionOk="0" h="3877247" w="4538463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91" name="Google Shape;191;p8"/>
          <p:cNvPicPr preferRelativeResize="0"/>
          <p:nvPr/>
        </p:nvPicPr>
        <p:blipFill rotWithShape="1">
          <a:blip r:embed="rId6">
            <a:alphaModFix/>
          </a:blip>
          <a:srcRect b="35234" l="0" r="-2" t="34687"/>
          <a:stretch/>
        </p:blipFill>
        <p:spPr>
          <a:xfrm>
            <a:off x="20" y="4297691"/>
            <a:ext cx="6836830" cy="2560309"/>
          </a:xfrm>
          <a:custGeom>
            <a:rect b="b" l="l" r="r" t="t"/>
            <a:pathLst>
              <a:path extrusionOk="0" h="2541737" w="6836850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2" name="Google Shape;192;p8"/>
          <p:cNvSpPr txBox="1"/>
          <p:nvPr>
            <p:ph type="title"/>
          </p:nvPr>
        </p:nvSpPr>
        <p:spPr>
          <a:xfrm>
            <a:off x="6343650" y="4181474"/>
            <a:ext cx="3571531" cy="14713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költő ábrázolásai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51641" y="3877248"/>
            <a:ext cx="2313348" cy="288117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8"/>
          <p:cNvSpPr txBox="1"/>
          <p:nvPr/>
        </p:nvSpPr>
        <p:spPr>
          <a:xfrm>
            <a:off x="141406" y="4549411"/>
            <a:ext cx="3786809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Mit olvashatsz le a képekről, milyennek szerette magát bemutatni a költő?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Milyen céllal ábrozolta ők Orlai Petrics Soma, Petőfi barátja a sírkerben?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"/>
          <p:cNvSpPr txBox="1"/>
          <p:nvPr>
            <p:ph type="title"/>
          </p:nvPr>
        </p:nvSpPr>
        <p:spPr>
          <a:xfrm>
            <a:off x="838200" y="365126"/>
            <a:ext cx="10515600" cy="7438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/>
              <a:t>Petrovicsból Petőfi: a nemzeti érzés kialakítása</a:t>
            </a:r>
            <a:endParaRPr/>
          </a:p>
        </p:txBody>
      </p:sp>
      <p:pic>
        <p:nvPicPr>
          <p:cNvPr id="200" name="Google Shape;20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2005006"/>
            <a:ext cx="9116697" cy="108600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9"/>
          <p:cNvSpPr txBox="1"/>
          <p:nvPr/>
        </p:nvSpPr>
        <p:spPr>
          <a:xfrm>
            <a:off x="730405" y="1145847"/>
            <a:ext cx="66582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rgbClr val="4D4D4D"/>
                </a:solidFill>
                <a:highlight>
                  <a:srgbClr val="C0C0C0"/>
                </a:highlight>
                <a:latin typeface="Libre Baskerville"/>
                <a:ea typeface="Libre Baskerville"/>
                <a:cs typeface="Libre Baskerville"/>
                <a:sym typeface="Libre Baskerville"/>
              </a:rPr>
              <a:t>„Minden nemzet a maga nyelvén lett tudós, de idegenen sohasem” – írta Bessenyei György 1778-ban.</a:t>
            </a:r>
            <a:endParaRPr sz="1800">
              <a:solidFill>
                <a:schemeClr val="dk1"/>
              </a:solidFill>
              <a:highlight>
                <a:srgbClr val="C0C0C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9"/>
          <p:cNvSpPr txBox="1"/>
          <p:nvPr/>
        </p:nvSpPr>
        <p:spPr>
          <a:xfrm>
            <a:off x="741338" y="3305328"/>
            <a:ext cx="788709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>
                <a:solidFill>
                  <a:srgbClr val="202122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Legkönnyebben össze lehet téveszteni a népköltészetet a nemzetivel. Itt azon alapvonások teszik a különbséget, melyeket akkor vesz föl a népjellem, mikor nemzet lesz a népből. - Erdélyi János: A népköltészetről</a:t>
            </a:r>
            <a:endParaRPr sz="1800">
              <a:solidFill>
                <a:schemeClr val="dk1"/>
              </a:solidFill>
              <a:highlight>
                <a:srgbClr val="C0C0C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9"/>
          <p:cNvSpPr txBox="1"/>
          <p:nvPr/>
        </p:nvSpPr>
        <p:spPr>
          <a:xfrm>
            <a:off x="10165404" y="0"/>
            <a:ext cx="1774072" cy="5632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idézetek alapján beszéljétek meg csoportban, hogy milyen szellemi környezet hathatott Petőfire fiatal korától kezdve iskoláiban?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Hogyan hathatott identitására a szellemi környezet? Milyen nyelven beszélt fiatal korától?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6333" y="4258538"/>
            <a:ext cx="9231013" cy="2057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2023-09-08T17:58:16Z</dcterms:created>
  <dc:creator>Kiss Károly</dc:creator>
</cp:coreProperties>
</file>