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6858000" cx="12192000"/>
  <p:notesSz cx="6858000" cy="9144000"/>
  <p:embeddedFontLs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jaTir4a3shX8fGvt5z80HKd6tJ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10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3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12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fab4f9bfc1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2fab4f9bfc1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2fab4f9bfc1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ab4f9bfc1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2fab4f9bfc1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g2fab4f9bfc1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ab4f9bfc1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 1">
  <p:cSld name="SECTION_HEADER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ab4f9bfc1_0_45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sz="4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6" name="Google Shape;56;g2fab4f9bfc1_0_45"/>
          <p:cNvSpPr txBox="1"/>
          <p:nvPr>
            <p:ph idx="1" type="body"/>
          </p:nvPr>
        </p:nvSpPr>
        <p:spPr>
          <a:xfrm>
            <a:off x="1751011" y="4777381"/>
            <a:ext cx="86868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g2fab4f9bfc1_0_45"/>
          <p:cNvSpPr txBox="1"/>
          <p:nvPr>
            <p:ph idx="10" type="dt"/>
          </p:nvPr>
        </p:nvSpPr>
        <p:spPr>
          <a:xfrm>
            <a:off x="8837612" y="5883275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2fab4f9bfc1_0_45"/>
          <p:cNvSpPr txBox="1"/>
          <p:nvPr>
            <p:ph idx="11" type="ftr"/>
          </p:nvPr>
        </p:nvSpPr>
        <p:spPr>
          <a:xfrm>
            <a:off x="1141412" y="5883275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2fab4f9bfc1_0_45"/>
          <p:cNvSpPr txBox="1"/>
          <p:nvPr>
            <p:ph idx="12" type="sldNum"/>
          </p:nvPr>
        </p:nvSpPr>
        <p:spPr>
          <a:xfrm>
            <a:off x="10514012" y="5883275"/>
            <a:ext cx="5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ab4f9bfc1_0_51"/>
          <p:cNvSpPr txBox="1"/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2" name="Google Shape;62;g2fab4f9bfc1_0_51"/>
          <p:cNvSpPr txBox="1"/>
          <p:nvPr>
            <p:ph idx="1" type="body"/>
          </p:nvPr>
        </p:nvSpPr>
        <p:spPr>
          <a:xfrm>
            <a:off x="1141413" y="2666999"/>
            <a:ext cx="99060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spcBef>
                <a:spcPts val="600"/>
              </a:spcBef>
              <a:spcAft>
                <a:spcPts val="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g2fab4f9bfc1_0_51"/>
          <p:cNvSpPr txBox="1"/>
          <p:nvPr>
            <p:ph idx="10" type="dt"/>
          </p:nvPr>
        </p:nvSpPr>
        <p:spPr>
          <a:xfrm>
            <a:off x="8837612" y="5883275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2fab4f9bfc1_0_51"/>
          <p:cNvSpPr txBox="1"/>
          <p:nvPr>
            <p:ph idx="11" type="ftr"/>
          </p:nvPr>
        </p:nvSpPr>
        <p:spPr>
          <a:xfrm>
            <a:off x="1141412" y="5883275"/>
            <a:ext cx="754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2fab4f9bfc1_0_51"/>
          <p:cNvSpPr txBox="1"/>
          <p:nvPr>
            <p:ph idx="12" type="sldNum"/>
          </p:nvPr>
        </p:nvSpPr>
        <p:spPr>
          <a:xfrm>
            <a:off x="10514012" y="5883275"/>
            <a:ext cx="5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fab4f9bfc1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g2fab4f9bfc1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fab4f9bfc1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2fab4f9bfc1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g2fab4f9bfc1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fab4f9bfc1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g2fab4f9bfc1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g2fab4f9bfc1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g2fab4f9bfc1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fab4f9bfc1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g2fab4f9bfc1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ab4f9bfc1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g2fab4f9bfc1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2fab4f9bfc1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fab4f9bfc1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8" name="Google Shape;38;g2fab4f9bfc1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fab4f9bfc1_0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2fab4f9bfc1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2" name="Google Shape;42;g2fab4f9bfc1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g2fab4f9bfc1_0_3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" name="Google Shape;44;g2fab4f9bfc1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fab4f9bfc1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7" name="Google Shape;47;g2fab4f9bfc1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ab4f9bfc1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2fab4f9bfc1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g2fab4f9bfc1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20.jpg"/><Relationship Id="rId5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17.jpg"/><Relationship Id="rId6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3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jpg"/><Relationship Id="rId4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Relationship Id="rId4" Type="http://schemas.openxmlformats.org/officeDocument/2006/relationships/image" Target="../media/image23.jpg"/><Relationship Id="rId5" Type="http://schemas.openxmlformats.org/officeDocument/2006/relationships/image" Target="../media/image3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Relationship Id="rId4" Type="http://schemas.openxmlformats.org/officeDocument/2006/relationships/image" Target="../media/image22.jpg"/><Relationship Id="rId5" Type="http://schemas.openxmlformats.org/officeDocument/2006/relationships/image" Target="../media/image4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Relationship Id="rId4" Type="http://schemas.openxmlformats.org/officeDocument/2006/relationships/image" Target="../media/image31.jpg"/><Relationship Id="rId5" Type="http://schemas.openxmlformats.org/officeDocument/2006/relationships/image" Target="../media/image4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jpg"/><Relationship Id="rId4" Type="http://schemas.openxmlformats.org/officeDocument/2006/relationships/image" Target="../media/image26.jpg"/><Relationship Id="rId5" Type="http://schemas.openxmlformats.org/officeDocument/2006/relationships/image" Target="../media/image2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6.jpg"/><Relationship Id="rId4" Type="http://schemas.openxmlformats.org/officeDocument/2006/relationships/image" Target="../media/image4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7.jpg"/><Relationship Id="rId4" Type="http://schemas.openxmlformats.org/officeDocument/2006/relationships/image" Target="../media/image4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jpg"/><Relationship Id="rId4" Type="http://schemas.openxmlformats.org/officeDocument/2006/relationships/image" Target="../media/image48.jpg"/><Relationship Id="rId5" Type="http://schemas.openxmlformats.org/officeDocument/2006/relationships/image" Target="../media/image4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/>
          <p:nvPr>
            <p:ph type="ctrTitle"/>
          </p:nvPr>
        </p:nvSpPr>
        <p:spPr>
          <a:xfrm>
            <a:off x="5268024" y="320725"/>
            <a:ext cx="6924000" cy="5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hu-HU" sz="3200">
                <a:solidFill>
                  <a:srgbClr val="FF0000"/>
                </a:solidFill>
              </a:rPr>
              <a:t>A LUDOVIKA AKADÉMIA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72" name="Google Shape;72;p1"/>
          <p:cNvSpPr txBox="1"/>
          <p:nvPr>
            <p:ph idx="1" type="subTitle"/>
          </p:nvPr>
        </p:nvSpPr>
        <p:spPr>
          <a:xfrm>
            <a:off x="7857600" y="6242847"/>
            <a:ext cx="4334400" cy="507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56756"/>
              <a:buNone/>
            </a:pPr>
            <a:r>
              <a:rPr lang="hu-HU">
                <a:solidFill>
                  <a:schemeClr val="lt1"/>
                </a:solidFill>
              </a:rPr>
              <a:t>Három generáció küzdelme a magyar tisztképzés létrejöttéért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3" name="Google Shape;7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724525"/>
            <a:ext cx="5734050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/>
          <p:nvPr>
            <p:ph type="title"/>
          </p:nvPr>
        </p:nvSpPr>
        <p:spPr>
          <a:xfrm>
            <a:off x="1219200" y="2974109"/>
            <a:ext cx="9218613" cy="18032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hu-HU"/>
              <a:t>A TISZTKÉPZÉS KEZDETEI A HABSBURG BIRODALOMBAN</a:t>
            </a:r>
            <a:endParaRPr/>
          </a:p>
        </p:txBody>
      </p:sp>
      <p:sp>
        <p:nvSpPr>
          <p:cNvPr id="135" name="Google Shape;135;p10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/>
          <p:nvPr/>
        </p:nvSpPr>
        <p:spPr>
          <a:xfrm>
            <a:off x="674255" y="5283199"/>
            <a:ext cx="370378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Mária Terézia (1740-1780), a Theresianum és a magyar nemesi testőrség alapítója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1"/>
          <p:cNvSpPr txBox="1"/>
          <p:nvPr/>
        </p:nvSpPr>
        <p:spPr>
          <a:xfrm>
            <a:off x="4867563" y="3251874"/>
            <a:ext cx="280785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Görgei Artúr, az 1848/49-es szabadságharc egyik hőse és katonai vezetője 1837-1842 között a nemesi testőrségben szolgált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1"/>
          <p:cNvSpPr txBox="1"/>
          <p:nvPr/>
        </p:nvSpPr>
        <p:spPr>
          <a:xfrm>
            <a:off x="8802255" y="3814618"/>
            <a:ext cx="2429163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Klapka György, a szabadságharc hős tábornoka, Komárom védője, 1842-1847 között volt tagja a nemesi testőrségnek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3" name="Google Shape;14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145" y="321611"/>
            <a:ext cx="3810000" cy="479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1430" y="520463"/>
            <a:ext cx="2260119" cy="268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14044" y="520463"/>
            <a:ext cx="2005584" cy="307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hu-HU"/>
              <a:t>A LUDOVIKA MEGALAPÍTÁSA</a:t>
            </a:r>
            <a:endParaRPr/>
          </a:p>
        </p:txBody>
      </p:sp>
      <p:sp>
        <p:nvSpPr>
          <p:cNvPr id="151" name="Google Shape;151;p12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/>
        </p:nvSpPr>
        <p:spPr>
          <a:xfrm>
            <a:off x="3681310" y="4828114"/>
            <a:ext cx="430414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Mária Ludovika magyar királyné,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 Ferenc osztrák császár és magyar király 3. felesége, a Ludovika alapítását anyagilag is ösztönözte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13"/>
          <p:cNvSpPr txBox="1"/>
          <p:nvPr/>
        </p:nvSpPr>
        <p:spPr>
          <a:xfrm>
            <a:off x="0" y="5788451"/>
            <a:ext cx="39439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József nádor, „a legmagyarabb Habsburg”, a Ludovika alapkőletételének főszereplője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13"/>
          <p:cNvSpPr txBox="1"/>
          <p:nvPr/>
        </p:nvSpPr>
        <p:spPr>
          <a:xfrm>
            <a:off x="7875449" y="5049787"/>
            <a:ext cx="413789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Buttler János, óriási összegű adományával a növendékek egy részének akadémiai tanulmányait teljeskörűen finanszírozó alapítványt hozott létre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931" y="252843"/>
            <a:ext cx="2798064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5854" y="252843"/>
            <a:ext cx="3115056" cy="435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5698" y="252843"/>
            <a:ext cx="3517392" cy="468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8708" y="3604583"/>
            <a:ext cx="3639312" cy="245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8093" y="1868314"/>
            <a:ext cx="3486912" cy="234696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4"/>
          <p:cNvSpPr txBox="1"/>
          <p:nvPr/>
        </p:nvSpPr>
        <p:spPr>
          <a:xfrm>
            <a:off x="604982" y="5791200"/>
            <a:ext cx="36437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Pollack Mihály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5871639" y="2654150"/>
            <a:ext cx="18934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Sándor-palota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14"/>
          <p:cNvSpPr txBox="1"/>
          <p:nvPr/>
        </p:nvSpPr>
        <p:spPr>
          <a:xfrm>
            <a:off x="8720153" y="4270086"/>
            <a:ext cx="2576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Nemzeti Múzeum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14"/>
          <p:cNvSpPr txBox="1"/>
          <p:nvPr/>
        </p:nvSpPr>
        <p:spPr>
          <a:xfrm>
            <a:off x="5387257" y="6148665"/>
            <a:ext cx="26508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Ludovika Akadémia főépülete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2" name="Google Shape;17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182" y="934259"/>
            <a:ext cx="3895344" cy="469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05388" y="295050"/>
            <a:ext cx="3425952" cy="2261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hu-HU"/>
              <a:t>A TISZTKÉPZÉS ELSŐ BEINDULÁSA</a:t>
            </a:r>
            <a:endParaRPr/>
          </a:p>
        </p:txBody>
      </p:sp>
      <p:sp>
        <p:nvSpPr>
          <p:cNvPr id="179" name="Google Shape;179;p15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/>
          <p:nvPr/>
        </p:nvSpPr>
        <p:spPr>
          <a:xfrm>
            <a:off x="6705599" y="5744210"/>
            <a:ext cx="473825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Mészáros Lázár, a császári-királyi hadsereg ezredese, majd a Batthyány-kormányban hadügyminiszter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60035" y="6096000"/>
            <a:ext cx="62253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 1848. március 14-re formát öltött 12 pontból kettő is az önálló magyar haderő kérdésével foglalkozik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6" name="Google Shape;1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065" y="248896"/>
            <a:ext cx="4651248" cy="571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1646" y="248896"/>
            <a:ext cx="3566160" cy="5358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 txBox="1"/>
          <p:nvPr/>
        </p:nvSpPr>
        <p:spPr>
          <a:xfrm>
            <a:off x="4922981" y="5816879"/>
            <a:ext cx="42025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Alfred Candidus Ferdinand zu Windisch-Grätz herceg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17"/>
          <p:cNvSpPr txBox="1"/>
          <p:nvPr/>
        </p:nvSpPr>
        <p:spPr>
          <a:xfrm>
            <a:off x="5656550" y="4838439"/>
            <a:ext cx="58796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császári hadak bevonulása Pest-Budára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1849. január 5-én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015" y="330424"/>
            <a:ext cx="4177862" cy="613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656" y="329247"/>
            <a:ext cx="5876544" cy="438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hu-HU"/>
              <a:t>A LUDOVIKA HOSSZÚTÁVÚ MŰKÖDÉSÉNEK KEZDETEI</a:t>
            </a:r>
            <a:endParaRPr/>
          </a:p>
        </p:txBody>
      </p:sp>
      <p:sp>
        <p:nvSpPr>
          <p:cNvPr id="201" name="Google Shape;201;p18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/>
          <p:nvPr/>
        </p:nvSpPr>
        <p:spPr>
          <a:xfrm>
            <a:off x="826655" y="4999613"/>
            <a:ext cx="45165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 Ferenc József idealizált ábrázolása a koronázási dombon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>
            <a:off x="6439315" y="6076443"/>
            <a:ext cx="24776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Deák Ferenc, a haza bölcse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9270825" y="3457693"/>
            <a:ext cx="276834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Andrássy Gyula, aki halálra ítélt honvédtisztből lett az ország miniszterelnöke, személyében reprezentálja a kiegyezés kompromisszumát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778" y="290114"/>
            <a:ext cx="5736336" cy="455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8939" y="2022648"/>
            <a:ext cx="2766060" cy="393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15045" y="290114"/>
            <a:ext cx="2279904" cy="307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hu-HU"/>
              <a:t>KIRÁLYI FELSÉGJOGOK</a:t>
            </a:r>
            <a:endParaRPr/>
          </a:p>
        </p:txBody>
      </p:sp>
      <p:sp>
        <p:nvSpPr>
          <p:cNvPr id="79" name="Google Shape;79;p2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/>
          <p:nvPr/>
        </p:nvSpPr>
        <p:spPr>
          <a:xfrm>
            <a:off x="3577336" y="2838449"/>
            <a:ext cx="5492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K.u.K. Armee, az ún. közös hadsereg csapatzászlaja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20"/>
          <p:cNvSpPr txBox="1"/>
          <p:nvPr/>
        </p:nvSpPr>
        <p:spPr>
          <a:xfrm>
            <a:off x="1071418" y="5754255"/>
            <a:ext cx="41009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 osztrák k.k. Landwehr csapatzászlaja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0"/>
          <p:cNvSpPr txBox="1"/>
          <p:nvPr/>
        </p:nvSpPr>
        <p:spPr>
          <a:xfrm>
            <a:off x="6323584" y="5614202"/>
            <a:ext cx="52096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m. kir. Honvédség csapatzászlaja (balra az uralkodó díszes monogramja, jobbra a magyar korona országainak címere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9" name="Google Shape;2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7336" y="271074"/>
            <a:ext cx="5492496" cy="248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1715" y="3571083"/>
            <a:ext cx="4340352" cy="195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3584" y="3571083"/>
            <a:ext cx="5212080" cy="1956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 txBox="1"/>
          <p:nvPr>
            <p:ph type="title"/>
          </p:nvPr>
        </p:nvSpPr>
        <p:spPr>
          <a:xfrm>
            <a:off x="1141413" y="480291"/>
            <a:ext cx="9905998" cy="646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6486"/>
              <a:buFont typeface="Century Gothic"/>
              <a:buNone/>
            </a:pPr>
            <a:r>
              <a:rPr lang="hu-HU"/>
              <a:t>1872. ÉVI XVI. TC.</a:t>
            </a:r>
            <a:endParaRPr/>
          </a:p>
        </p:txBody>
      </p:sp>
      <p:sp>
        <p:nvSpPr>
          <p:cNvPr id="227" name="Google Shape;227;p21"/>
          <p:cNvSpPr txBox="1"/>
          <p:nvPr>
            <p:ph idx="1" type="body"/>
          </p:nvPr>
        </p:nvSpPr>
        <p:spPr>
          <a:xfrm>
            <a:off x="230910" y="1237673"/>
            <a:ext cx="11286836" cy="5052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1" marL="457200" rtl="0" algn="just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-HU" sz="2800"/>
              <a:t>„Az 1808. évi VII. […] törvénycikk értelmében Pesten felállítani rendelt magyar katonai tanintézet, mint magyar királyi honvédségi akadémia állíttatik fel és Ludovika Akadémia nevet fog viselni. Ezen akadémia rendeltetése, hogy abban egyfelől önként jelentkező hadapródok a honvédség keretei részére alkalmas tisztekké képeztessenek, másfelől szolgálatban levő kitűnő honvédtiszteknek alkalom nyújtassék a hadtudományoknak magasabb fokozatú szolgálattételnél igényelt ágaiban maguk továbbképeztetni.”</a:t>
            </a:r>
            <a:endParaRPr/>
          </a:p>
          <a:p>
            <a:pPr indent="-158750" lvl="0" marL="28575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hu-HU"/>
              <a:t>A KATONATISZTI KÉPZÉS </a:t>
            </a:r>
            <a:br>
              <a:rPr lang="hu-HU"/>
            </a:br>
            <a:r>
              <a:rPr lang="hu-HU"/>
              <a:t>ÉS AZON TÚL</a:t>
            </a:r>
            <a:endParaRPr/>
          </a:p>
        </p:txBody>
      </p:sp>
      <p:sp>
        <p:nvSpPr>
          <p:cNvPr id="233" name="Google Shape;233;p22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/>
          <p:nvPr/>
        </p:nvSpPr>
        <p:spPr>
          <a:xfrm>
            <a:off x="1897088" y="6378831"/>
            <a:ext cx="18934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Tanteremben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23"/>
          <p:cNvSpPr txBox="1"/>
          <p:nvPr/>
        </p:nvSpPr>
        <p:spPr>
          <a:xfrm>
            <a:off x="5261385" y="3115431"/>
            <a:ext cx="15563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Síoktatáson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8595008" y="6364811"/>
            <a:ext cx="1926487" cy="367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Lovaglásórán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1413" y="69355"/>
            <a:ext cx="4929755" cy="304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5312" y="3438731"/>
            <a:ext cx="4578096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903" y="3424711"/>
            <a:ext cx="4570861" cy="295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 txBox="1"/>
          <p:nvPr/>
        </p:nvSpPr>
        <p:spPr>
          <a:xfrm>
            <a:off x="1860143" y="2939046"/>
            <a:ext cx="24106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Céllövészeten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24"/>
          <p:cNvSpPr txBox="1"/>
          <p:nvPr/>
        </p:nvSpPr>
        <p:spPr>
          <a:xfrm>
            <a:off x="7758546" y="3017931"/>
            <a:ext cx="30387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Tüzérségi lőgyakorlaton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24"/>
          <p:cNvSpPr txBox="1"/>
          <p:nvPr/>
        </p:nvSpPr>
        <p:spPr>
          <a:xfrm>
            <a:off x="3019921" y="6435132"/>
            <a:ext cx="52832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Tüzér akadémikusok terepi kihelyezésen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57" y="192980"/>
            <a:ext cx="4303776" cy="270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7972" y="225832"/>
            <a:ext cx="3767328" cy="279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4498" y="3387132"/>
            <a:ext cx="4194048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"/>
          <p:cNvSpPr txBox="1"/>
          <p:nvPr/>
        </p:nvSpPr>
        <p:spPr>
          <a:xfrm>
            <a:off x="544945" y="3195782"/>
            <a:ext cx="45812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Tisztavatás kardrántással a Nagyréten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25"/>
          <p:cNvSpPr txBox="1"/>
          <p:nvPr/>
        </p:nvSpPr>
        <p:spPr>
          <a:xfrm>
            <a:off x="7139709" y="4180824"/>
            <a:ext cx="44981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 Akadémia zenekarának koncertje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25"/>
          <p:cNvSpPr txBox="1"/>
          <p:nvPr/>
        </p:nvSpPr>
        <p:spPr>
          <a:xfrm>
            <a:off x="6123709" y="5997078"/>
            <a:ext cx="21058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Szabadidőtöltés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(karambol)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1" name="Google Shape;26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9147" y="3851441"/>
            <a:ext cx="4462272" cy="279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636" y="178262"/>
            <a:ext cx="4547616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39709" y="1096248"/>
            <a:ext cx="4261104" cy="30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 txBox="1"/>
          <p:nvPr/>
        </p:nvSpPr>
        <p:spPr>
          <a:xfrm>
            <a:off x="1704109" y="4271607"/>
            <a:ext cx="18934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Ludovikás bál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26"/>
          <p:cNvSpPr txBox="1"/>
          <p:nvPr/>
        </p:nvSpPr>
        <p:spPr>
          <a:xfrm>
            <a:off x="6622473" y="6299200"/>
            <a:ext cx="41471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Személyre szóló meghívó a bálra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0" name="Google Shape;27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036" y="244552"/>
            <a:ext cx="4673600" cy="402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1360" y="2334103"/>
            <a:ext cx="6449352" cy="3965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hu-HU"/>
              <a:t>A LUDOVIKA ÉS A TANÁCSKÖZTÁRSASÁG</a:t>
            </a:r>
            <a:endParaRPr/>
          </a:p>
        </p:txBody>
      </p:sp>
      <p:sp>
        <p:nvSpPr>
          <p:cNvPr id="277" name="Google Shape;277;p27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/>
          <p:nvPr/>
        </p:nvSpPr>
        <p:spPr>
          <a:xfrm>
            <a:off x="6468918" y="5189281"/>
            <a:ext cx="5080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Stromfeld Aurél, a Ludovikán végzett, az Akadémia tanára, majd parancsnoka volt, az I. világháborúban vezérkari tiszt, majd a Tanácsköztársaság alatt a magyar Vörös Hadsereg vezérkari főnöke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28"/>
          <p:cNvSpPr txBox="1"/>
          <p:nvPr/>
        </p:nvSpPr>
        <p:spPr>
          <a:xfrm>
            <a:off x="803271" y="4866116"/>
            <a:ext cx="46089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Tanácsköztársaság helyzete és az északi hadjárat átmeneti eredményei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253" y="424186"/>
            <a:ext cx="5468112" cy="425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2582" y="426495"/>
            <a:ext cx="3852672" cy="4675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hu-HU"/>
              <a:t>A TANÁCSKÖZTÁRSASÁG UTÁN</a:t>
            </a:r>
            <a:endParaRPr/>
          </a:p>
        </p:txBody>
      </p:sp>
      <p:sp>
        <p:nvSpPr>
          <p:cNvPr id="291" name="Google Shape;291;p29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/>
        </p:nvSpPr>
        <p:spPr>
          <a:xfrm>
            <a:off x="1552155" y="4581237"/>
            <a:ext cx="3676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 Aranybulla függőpecsétje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7259781" y="692727"/>
            <a:ext cx="43410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Tripartitum (Hármaskönyv) címlapja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" name="Google Shape;8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695" y="378690"/>
            <a:ext cx="5660995" cy="410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861" y="1199994"/>
            <a:ext cx="3420932" cy="5529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/>
          <p:nvPr/>
        </p:nvSpPr>
        <p:spPr>
          <a:xfrm>
            <a:off x="6713795" y="5984667"/>
            <a:ext cx="49137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Horthy a parlamentben 1920. március 1-jén (kormányzóvá választásának napján)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30"/>
          <p:cNvSpPr txBox="1"/>
          <p:nvPr/>
        </p:nvSpPr>
        <p:spPr>
          <a:xfrm>
            <a:off x="932873" y="3948552"/>
            <a:ext cx="55079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Horthy a híres „fehér lován” a Gellért Szálló előtt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1919. november 16-án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8" name="Google Shape;29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55" y="322568"/>
            <a:ext cx="6410575" cy="3455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1709" y="2529562"/>
            <a:ext cx="4995832" cy="3400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008" y="227878"/>
            <a:ext cx="3726109" cy="450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8590" y="227877"/>
            <a:ext cx="3204812" cy="450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12875" y="227877"/>
            <a:ext cx="3363489" cy="450114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1"/>
          <p:cNvSpPr txBox="1"/>
          <p:nvPr/>
        </p:nvSpPr>
        <p:spPr>
          <a:xfrm>
            <a:off x="4608590" y="4895273"/>
            <a:ext cx="313148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Szombathelyi Ferenc, a II. világháborúban a Honvéd Vezérkar főnöke, 1936-1938 között a Ludovika parancsnoki tisztét töltötte be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31"/>
          <p:cNvSpPr txBox="1"/>
          <p:nvPr/>
        </p:nvSpPr>
        <p:spPr>
          <a:xfrm>
            <a:off x="8063345" y="4826675"/>
            <a:ext cx="388850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Jány Gusztáv, a II. világháborúban a 2. magyar hadsereg parancsnoka a Ludovikán végzett hallgató, a két világháború között az Akadémia tanára, majd vezetője volt 1931-1936 között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hu-HU"/>
              <a:t>A HABSBURG REGULÁRIS HADERŐ LÉTREJÖTTE</a:t>
            </a:r>
            <a:endParaRPr/>
          </a:p>
        </p:txBody>
      </p:sp>
      <p:sp>
        <p:nvSpPr>
          <p:cNvPr id="93" name="Google Shape;93;p4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/>
        </p:nvSpPr>
        <p:spPr>
          <a:xfrm>
            <a:off x="591125" y="6225309"/>
            <a:ext cx="30941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Raimondo Montecuccoli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4742872" y="5578978"/>
            <a:ext cx="68810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szentgotthárdi csata eseménysűrítő ábrázolása egy korabeli német tudósításból (1664)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0" name="Google Shape;1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831" y="210127"/>
            <a:ext cx="3946769" cy="587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1405" y="210127"/>
            <a:ext cx="7384026" cy="520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hu-HU"/>
              <a:t>A MAGYAR HADERŐ</a:t>
            </a:r>
            <a:endParaRPr/>
          </a:p>
        </p:txBody>
      </p:sp>
      <p:sp>
        <p:nvSpPr>
          <p:cNvPr id="107" name="Google Shape;107;p6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/>
        </p:nvSpPr>
        <p:spPr>
          <a:xfrm>
            <a:off x="1091738" y="5767260"/>
            <a:ext cx="33343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Egy hajdú ábrázolása (1703)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6798250" y="5767260"/>
            <a:ext cx="435003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Kuruc lovas a Rákóczi-szabadságharc időszakában, a török kort idéző felszerelésében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582" y="598511"/>
            <a:ext cx="3596640" cy="499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4120" y="427698"/>
            <a:ext cx="4258301" cy="5339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hu-HU"/>
              <a:t>A PRAGMATICA SANCTIO JELENTETTE KOMPROMISSZUM</a:t>
            </a:r>
            <a:endParaRPr/>
          </a:p>
        </p:txBody>
      </p:sp>
      <p:sp>
        <p:nvSpPr>
          <p:cNvPr id="121" name="Google Shape;121;p8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/>
          <p:nvPr/>
        </p:nvSpPr>
        <p:spPr>
          <a:xfrm>
            <a:off x="4904509" y="5643571"/>
            <a:ext cx="68441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császári-királyi hadsereg reguláris egységei, jellemző egyenruhájukban és fegyvereikkel (1747 körül). A jobb oldali katona magyarországi kiegészítésű ezredben szolgált.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503891" y="5643571"/>
            <a:ext cx="407323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III. Károly magyar király, Mária Terézia édesapja, a Pragmatica Sanctio elfogadtatója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137" y="382649"/>
            <a:ext cx="3802743" cy="505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7621" y="393390"/>
            <a:ext cx="6217920" cy="5047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2024-07-06T13:34:40Z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