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</p:sldIdLst>
  <p:sldSz cy="6858000" cx="12192000"/>
  <p:notesSz cx="6858000" cy="9144000"/>
  <p:embeddedFontLst>
    <p:embeddedFont>
      <p:font typeface="Quicksand"/>
      <p:regular r:id="rId32"/>
      <p:bold r:id="rId33"/>
    </p:embeddedFont>
    <p:embeddedFont>
      <p:font typeface="Century Gothic"/>
      <p:regular r:id="rId34"/>
      <p:bold r:id="rId35"/>
      <p:italic r:id="rId36"/>
      <p:boldItalic r:id="rId3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38" roundtripDataSignature="AMtx7mh7Lry30Q5iwWMweCdDHcmQ31CyM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29" Type="http://schemas.openxmlformats.org/officeDocument/2006/relationships/slide" Target="slides/slide25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11" Type="http://schemas.openxmlformats.org/officeDocument/2006/relationships/slide" Target="slides/slide7.xml"/><Relationship Id="rId33" Type="http://schemas.openxmlformats.org/officeDocument/2006/relationships/font" Target="fonts/Quicksand-bold.fntdata"/><Relationship Id="rId10" Type="http://schemas.openxmlformats.org/officeDocument/2006/relationships/slide" Target="slides/slide6.xml"/><Relationship Id="rId32" Type="http://schemas.openxmlformats.org/officeDocument/2006/relationships/font" Target="fonts/Quicksand-regular.fntdata"/><Relationship Id="rId13" Type="http://schemas.openxmlformats.org/officeDocument/2006/relationships/slide" Target="slides/slide9.xml"/><Relationship Id="rId35" Type="http://schemas.openxmlformats.org/officeDocument/2006/relationships/font" Target="fonts/CenturyGothic-bold.fntdata"/><Relationship Id="rId12" Type="http://schemas.openxmlformats.org/officeDocument/2006/relationships/slide" Target="slides/slide8.xml"/><Relationship Id="rId34" Type="http://schemas.openxmlformats.org/officeDocument/2006/relationships/font" Target="fonts/CenturyGothic-regular.fntdata"/><Relationship Id="rId15" Type="http://schemas.openxmlformats.org/officeDocument/2006/relationships/slide" Target="slides/slide11.xml"/><Relationship Id="rId37" Type="http://schemas.openxmlformats.org/officeDocument/2006/relationships/font" Target="fonts/CenturyGothic-boldItalic.fntdata"/><Relationship Id="rId14" Type="http://schemas.openxmlformats.org/officeDocument/2006/relationships/slide" Target="slides/slide10.xml"/><Relationship Id="rId36" Type="http://schemas.openxmlformats.org/officeDocument/2006/relationships/font" Target="fonts/CenturyGothic-italic.fntdata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38" Type="http://customschemas.google.com/relationships/presentationmetadata" Target="metadata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hu-HU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" name="Google Shape;63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1" name="Google Shape;151;p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7" name="Google Shape;157;p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1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3" name="Google Shape;163;p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1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8" name="Google Shape;168;p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1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4" name="Google Shape;174;p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1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0" name="Google Shape;180;p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1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6" name="Google Shape;186;p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1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2" name="Google Shape;192;p1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1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8" name="Google Shape;198;p1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1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5" name="Google Shape;205;p1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" name="Google Shape;70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2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1" name="Google Shape;211;p2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2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7" name="Google Shape;217;p2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2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3" name="Google Shape;223;p2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2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9" name="Google Shape;229;p2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2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5" name="Google Shape;235;p2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2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1" name="Google Shape;241;p2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2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6" name="Google Shape;246;p2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2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2" name="Google Shape;252;p2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" name="Google Shape;78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" name="Google Shape;84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" name="Google Shape;89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" name="Google Shape;95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1" name="Google Shape;101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8" name="Google Shape;108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5" name="Google Shape;145;p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g2fab6a340a0_0_4"/>
          <p:cNvSpPr txBox="1"/>
          <p:nvPr>
            <p:ph type="ctrTitle"/>
          </p:nvPr>
        </p:nvSpPr>
        <p:spPr>
          <a:xfrm>
            <a:off x="415611" y="992767"/>
            <a:ext cx="11360700" cy="2736900"/>
          </a:xfrm>
          <a:prstGeom prst="rect">
            <a:avLst/>
          </a:prstGeom>
        </p:spPr>
        <p:txBody>
          <a:bodyPr anchorCtr="0" anchor="b" bIns="121900" lIns="121900" spcFirstLastPara="1" rIns="121900" wrap="square" tIns="1219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1pPr>
            <a:lvl2pPr lvl="1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2pPr>
            <a:lvl3pPr lvl="2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3pPr>
            <a:lvl4pPr lvl="3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4pPr>
            <a:lvl5pPr lvl="4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5pPr>
            <a:lvl6pPr lvl="5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6pPr>
            <a:lvl7pPr lvl="6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7pPr>
            <a:lvl8pPr lvl="7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8pPr>
            <a:lvl9pPr lvl="8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9pPr>
          </a:lstStyle>
          <a:p/>
        </p:txBody>
      </p:sp>
      <p:sp>
        <p:nvSpPr>
          <p:cNvPr id="15" name="Google Shape;15;g2fab6a340a0_0_4"/>
          <p:cNvSpPr txBox="1"/>
          <p:nvPr>
            <p:ph idx="1" type="subTitle"/>
          </p:nvPr>
        </p:nvSpPr>
        <p:spPr>
          <a:xfrm>
            <a:off x="415600" y="3778833"/>
            <a:ext cx="11360700" cy="10569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9pPr>
          </a:lstStyle>
          <a:p/>
        </p:txBody>
      </p:sp>
      <p:sp>
        <p:nvSpPr>
          <p:cNvPr id="16" name="Google Shape;16;g2fab6a340a0_0_4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g2fab6a340a0_0_39"/>
          <p:cNvSpPr txBox="1"/>
          <p:nvPr>
            <p:ph hasCustomPrompt="1" type="title"/>
          </p:nvPr>
        </p:nvSpPr>
        <p:spPr>
          <a:xfrm>
            <a:off x="415600" y="1474833"/>
            <a:ext cx="11360700" cy="2618100"/>
          </a:xfrm>
          <a:prstGeom prst="rect">
            <a:avLst/>
          </a:prstGeom>
        </p:spPr>
        <p:txBody>
          <a:bodyPr anchorCtr="0" anchor="b" bIns="121900" lIns="121900" spcFirstLastPara="1" rIns="121900" wrap="square" tIns="1219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0" name="Google Shape;50;g2fab6a340a0_0_39"/>
          <p:cNvSpPr txBox="1"/>
          <p:nvPr>
            <p:ph idx="1" type="body"/>
          </p:nvPr>
        </p:nvSpPr>
        <p:spPr>
          <a:xfrm>
            <a:off x="415600" y="4202967"/>
            <a:ext cx="11360700" cy="17343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81000" lvl="0" marL="457200" algn="ctr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indent="-349250" lvl="1" marL="914400" algn="ctr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indent="-349250" lvl="2" marL="1371600" algn="ctr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indent="-349250" lvl="3" marL="182880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indent="-349250" lvl="4" marL="2286000" algn="ctr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indent="-349250" lvl="5" marL="2743200" algn="ctr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indent="-349250" lvl="6" marL="320040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indent="-349250" lvl="7" marL="3657600" algn="ctr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indent="-349250" lvl="8" marL="4114800" algn="ctr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/>
        </p:txBody>
      </p:sp>
      <p:sp>
        <p:nvSpPr>
          <p:cNvPr id="51" name="Google Shape;51;g2fab6a340a0_0_39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g2fab6a340a0_0_43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ím és tartalom" type="obj">
  <p:cSld name="OBJEC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g2fab6a340a0_0_45"/>
          <p:cNvSpPr txBox="1"/>
          <p:nvPr>
            <p:ph type="title"/>
          </p:nvPr>
        </p:nvSpPr>
        <p:spPr>
          <a:xfrm>
            <a:off x="2592925" y="624110"/>
            <a:ext cx="8911800" cy="12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/>
        </p:txBody>
      </p:sp>
      <p:sp>
        <p:nvSpPr>
          <p:cNvPr id="56" name="Google Shape;56;g2fab6a340a0_0_45"/>
          <p:cNvSpPr txBox="1"/>
          <p:nvPr>
            <p:ph idx="1" type="body"/>
          </p:nvPr>
        </p:nvSpPr>
        <p:spPr>
          <a:xfrm>
            <a:off x="2589212" y="2133600"/>
            <a:ext cx="8915400" cy="3777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Char char="●"/>
              <a:defRPr/>
            </a:lvl1pPr>
            <a:lvl2pPr indent="-342900" lvl="1" marL="914400" rtl="0" algn="l">
              <a:spcBef>
                <a:spcPts val="1000"/>
              </a:spcBef>
              <a:spcAft>
                <a:spcPts val="0"/>
              </a:spcAft>
              <a:buSzPts val="1800"/>
              <a:buChar char="○"/>
              <a:defRPr/>
            </a:lvl2pPr>
            <a:lvl3pPr indent="-342900" lvl="2" marL="1371600" rtl="0" algn="l">
              <a:spcBef>
                <a:spcPts val="1000"/>
              </a:spcBef>
              <a:spcAft>
                <a:spcPts val="0"/>
              </a:spcAft>
              <a:buSzPts val="1800"/>
              <a:buChar char="■"/>
              <a:defRPr/>
            </a:lvl3pPr>
            <a:lvl4pPr indent="-342900" lvl="3" marL="1828800" rtl="0" algn="l">
              <a:spcBef>
                <a:spcPts val="1000"/>
              </a:spcBef>
              <a:spcAft>
                <a:spcPts val="0"/>
              </a:spcAft>
              <a:buSzPts val="1800"/>
              <a:buChar char="●"/>
              <a:defRPr/>
            </a:lvl4pPr>
            <a:lvl5pPr indent="-342900" lvl="4" marL="2286000" rtl="0" algn="l">
              <a:spcBef>
                <a:spcPts val="1000"/>
              </a:spcBef>
              <a:spcAft>
                <a:spcPts val="0"/>
              </a:spcAft>
              <a:buSzPts val="1800"/>
              <a:buChar char="○"/>
              <a:defRPr/>
            </a:lvl5pPr>
            <a:lvl6pPr indent="-342900" lvl="5" marL="2743200" rtl="0" algn="l">
              <a:spcBef>
                <a:spcPts val="1000"/>
              </a:spcBef>
              <a:spcAft>
                <a:spcPts val="0"/>
              </a:spcAft>
              <a:buSzPts val="1800"/>
              <a:buChar char="■"/>
              <a:defRPr/>
            </a:lvl6pPr>
            <a:lvl7pPr indent="-342900" lvl="6" marL="3200400" rtl="0" algn="l">
              <a:spcBef>
                <a:spcPts val="100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 rtl="0" algn="l">
              <a:spcBef>
                <a:spcPts val="1000"/>
              </a:spcBef>
              <a:spcAft>
                <a:spcPts val="0"/>
              </a:spcAft>
              <a:buSzPts val="1800"/>
              <a:buChar char="○"/>
              <a:defRPr/>
            </a:lvl8pPr>
            <a:lvl9pPr indent="-342900" lvl="8" marL="4114800" rtl="0" algn="l">
              <a:spcBef>
                <a:spcPts val="100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/>
        </p:txBody>
      </p:sp>
      <p:sp>
        <p:nvSpPr>
          <p:cNvPr id="57" name="Google Shape;57;g2fab6a340a0_0_45"/>
          <p:cNvSpPr txBox="1"/>
          <p:nvPr>
            <p:ph idx="10" type="dt"/>
          </p:nvPr>
        </p:nvSpPr>
        <p:spPr>
          <a:xfrm>
            <a:off x="10361612" y="6130437"/>
            <a:ext cx="1146300" cy="37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" name="Google Shape;58;g2fab6a340a0_0_45"/>
          <p:cNvSpPr txBox="1"/>
          <p:nvPr>
            <p:ph idx="11" type="ftr"/>
          </p:nvPr>
        </p:nvSpPr>
        <p:spPr>
          <a:xfrm>
            <a:off x="2589212" y="6135808"/>
            <a:ext cx="7620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g2fab6a340a0_0_45"/>
          <p:cNvSpPr/>
          <p:nvPr/>
        </p:nvSpPr>
        <p:spPr>
          <a:xfrm flipH="1" rot="10800000">
            <a:off x="-4189" y="714372"/>
            <a:ext cx="1588529" cy="507300"/>
          </a:xfrm>
          <a:custGeom>
            <a:rect b="b" l="l" r="r" t="t"/>
            <a:pathLst>
              <a:path extrusionOk="0" h="10000" w="9248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" name="Google Shape;60;g2fab6a340a0_0_45"/>
          <p:cNvSpPr txBox="1"/>
          <p:nvPr>
            <p:ph idx="12" type="sldNum"/>
          </p:nvPr>
        </p:nvSpPr>
        <p:spPr>
          <a:xfrm>
            <a:off x="531812" y="787782"/>
            <a:ext cx="7797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g2fab6a340a0_0_8"/>
          <p:cNvSpPr txBox="1"/>
          <p:nvPr>
            <p:ph type="title"/>
          </p:nvPr>
        </p:nvSpPr>
        <p:spPr>
          <a:xfrm>
            <a:off x="415600" y="2867800"/>
            <a:ext cx="11360700" cy="11223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19" name="Google Shape;19;g2fab6a340a0_0_8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g2fab6a340a0_0_11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/>
        </p:txBody>
      </p:sp>
      <p:sp>
        <p:nvSpPr>
          <p:cNvPr id="22" name="Google Shape;22;g2fab6a340a0_0_11"/>
          <p:cNvSpPr txBox="1"/>
          <p:nvPr>
            <p:ph idx="1" type="body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81000" lvl="0" marL="45720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indent="-349250" lvl="1" marL="91440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indent="-349250" lvl="2" marL="137160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indent="-349250" lvl="3" marL="182880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indent="-349250" lvl="4" marL="228600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indent="-349250" lvl="5" marL="274320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indent="-349250" lvl="6" marL="320040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indent="-349250" lvl="7" marL="365760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indent="-349250" lvl="8" marL="411480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/>
        </p:txBody>
      </p:sp>
      <p:sp>
        <p:nvSpPr>
          <p:cNvPr id="23" name="Google Shape;23;g2fab6a340a0_0_11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g2fab6a340a0_0_15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/>
        </p:txBody>
      </p:sp>
      <p:sp>
        <p:nvSpPr>
          <p:cNvPr id="26" name="Google Shape;26;g2fab6a340a0_0_15"/>
          <p:cNvSpPr txBox="1"/>
          <p:nvPr>
            <p:ph idx="1" type="body"/>
          </p:nvPr>
        </p:nvSpPr>
        <p:spPr>
          <a:xfrm>
            <a:off x="415600" y="1536633"/>
            <a:ext cx="5333100" cy="45552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49250" lvl="0" marL="457200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indent="-330200" lvl="1" marL="9144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indent="-330200" lvl="2" marL="13716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30200" lvl="3" marL="18288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indent="-330200" lvl="4" marL="22860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indent="-330200" lvl="5" marL="2743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indent="-330200" lvl="6" marL="32004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indent="-330200" lvl="7" marL="36576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indent="-330200" lvl="8" marL="41148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/>
        </p:txBody>
      </p:sp>
      <p:sp>
        <p:nvSpPr>
          <p:cNvPr id="27" name="Google Shape;27;g2fab6a340a0_0_15"/>
          <p:cNvSpPr txBox="1"/>
          <p:nvPr>
            <p:ph idx="2" type="body"/>
          </p:nvPr>
        </p:nvSpPr>
        <p:spPr>
          <a:xfrm>
            <a:off x="6443200" y="1536633"/>
            <a:ext cx="5333100" cy="45552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49250" lvl="0" marL="457200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indent="-330200" lvl="1" marL="9144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indent="-330200" lvl="2" marL="13716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30200" lvl="3" marL="18288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indent="-330200" lvl="4" marL="22860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indent="-330200" lvl="5" marL="2743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indent="-330200" lvl="6" marL="32004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indent="-330200" lvl="7" marL="36576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indent="-330200" lvl="8" marL="41148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/>
        </p:txBody>
      </p:sp>
      <p:sp>
        <p:nvSpPr>
          <p:cNvPr id="28" name="Google Shape;28;g2fab6a340a0_0_15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g2fab6a340a0_0_20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/>
        </p:txBody>
      </p:sp>
      <p:sp>
        <p:nvSpPr>
          <p:cNvPr id="31" name="Google Shape;31;g2fab6a340a0_0_20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g2fab6a340a0_0_23"/>
          <p:cNvSpPr txBox="1"/>
          <p:nvPr>
            <p:ph type="title"/>
          </p:nvPr>
        </p:nvSpPr>
        <p:spPr>
          <a:xfrm>
            <a:off x="415600" y="740800"/>
            <a:ext cx="3744000" cy="1007700"/>
          </a:xfrm>
          <a:prstGeom prst="rect">
            <a:avLst/>
          </a:prstGeom>
        </p:spPr>
        <p:txBody>
          <a:bodyPr anchorCtr="0" anchor="b" bIns="121900" lIns="121900" spcFirstLastPara="1" rIns="121900" wrap="square" tIns="12190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/>
        </p:txBody>
      </p:sp>
      <p:sp>
        <p:nvSpPr>
          <p:cNvPr id="34" name="Google Shape;34;g2fab6a340a0_0_23"/>
          <p:cNvSpPr txBox="1"/>
          <p:nvPr>
            <p:ph idx="1" type="body"/>
          </p:nvPr>
        </p:nvSpPr>
        <p:spPr>
          <a:xfrm>
            <a:off x="415600" y="1852800"/>
            <a:ext cx="3744000" cy="42393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30200" lvl="0" marL="457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indent="-330200" lvl="1" marL="9144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indent="-330200" lvl="2" marL="13716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30200" lvl="3" marL="18288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indent="-330200" lvl="4" marL="22860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indent="-330200" lvl="5" marL="2743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indent="-330200" lvl="6" marL="32004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indent="-330200" lvl="7" marL="36576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indent="-330200" lvl="8" marL="41148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/>
        </p:txBody>
      </p:sp>
      <p:sp>
        <p:nvSpPr>
          <p:cNvPr id="35" name="Google Shape;35;g2fab6a340a0_0_23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g2fab6a340a0_0_27"/>
          <p:cNvSpPr txBox="1"/>
          <p:nvPr>
            <p:ph type="title"/>
          </p:nvPr>
        </p:nvSpPr>
        <p:spPr>
          <a:xfrm>
            <a:off x="653667" y="600200"/>
            <a:ext cx="8490300" cy="54543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9pPr>
          </a:lstStyle>
          <a:p/>
        </p:txBody>
      </p:sp>
      <p:sp>
        <p:nvSpPr>
          <p:cNvPr id="38" name="Google Shape;38;g2fab6a340a0_0_27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g2fab6a340a0_0_30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" name="Google Shape;41;g2fab6a340a0_0_30"/>
          <p:cNvSpPr txBox="1"/>
          <p:nvPr>
            <p:ph type="title"/>
          </p:nvPr>
        </p:nvSpPr>
        <p:spPr>
          <a:xfrm>
            <a:off x="354000" y="1644233"/>
            <a:ext cx="5393700" cy="1976400"/>
          </a:xfrm>
          <a:prstGeom prst="rect">
            <a:avLst/>
          </a:prstGeom>
        </p:spPr>
        <p:txBody>
          <a:bodyPr anchorCtr="0" anchor="b" bIns="121900" lIns="121900" spcFirstLastPara="1" rIns="121900" wrap="square" tIns="1219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9pPr>
          </a:lstStyle>
          <a:p/>
        </p:txBody>
      </p:sp>
      <p:sp>
        <p:nvSpPr>
          <p:cNvPr id="42" name="Google Shape;42;g2fab6a340a0_0_30"/>
          <p:cNvSpPr txBox="1"/>
          <p:nvPr>
            <p:ph idx="1" type="subTitle"/>
          </p:nvPr>
        </p:nvSpPr>
        <p:spPr>
          <a:xfrm>
            <a:off x="354000" y="3737433"/>
            <a:ext cx="5393700" cy="16467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43" name="Google Shape;43;g2fab6a340a0_0_30"/>
          <p:cNvSpPr txBox="1"/>
          <p:nvPr>
            <p:ph idx="2" type="body"/>
          </p:nvPr>
        </p:nvSpPr>
        <p:spPr>
          <a:xfrm>
            <a:off x="6586000" y="965433"/>
            <a:ext cx="5115900" cy="49269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-381000" lvl="0" marL="45720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indent="-349250" lvl="1" marL="91440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indent="-349250" lvl="2" marL="137160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indent="-349250" lvl="3" marL="182880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indent="-349250" lvl="4" marL="228600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indent="-349250" lvl="5" marL="274320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indent="-349250" lvl="6" marL="320040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indent="-349250" lvl="7" marL="365760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indent="-349250" lvl="8" marL="411480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/>
        </p:txBody>
      </p:sp>
      <p:sp>
        <p:nvSpPr>
          <p:cNvPr id="44" name="Google Shape;44;g2fab6a340a0_0_30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g2fab6a340a0_0_36"/>
          <p:cNvSpPr txBox="1"/>
          <p:nvPr>
            <p:ph idx="1" type="body"/>
          </p:nvPr>
        </p:nvSpPr>
        <p:spPr>
          <a:xfrm>
            <a:off x="415600" y="5640767"/>
            <a:ext cx="7998300" cy="806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</a:lstStyle>
          <a:p/>
        </p:txBody>
      </p:sp>
      <p:sp>
        <p:nvSpPr>
          <p:cNvPr id="47" name="Google Shape;47;g2fab6a340a0_0_36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g2fab6a340a0_0_0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1" name="Google Shape;11;g2fab6a340a0_0_0"/>
          <p:cNvSpPr txBox="1"/>
          <p:nvPr>
            <p:ph idx="1" type="body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810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Char char="●"/>
              <a:defRPr sz="2400">
                <a:solidFill>
                  <a:schemeClr val="dk2"/>
                </a:solidFill>
              </a:defRPr>
            </a:lvl1pPr>
            <a:lvl2pPr indent="-34925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○"/>
              <a:defRPr sz="1900">
                <a:solidFill>
                  <a:schemeClr val="dk2"/>
                </a:solidFill>
              </a:defRPr>
            </a:lvl2pPr>
            <a:lvl3pPr indent="-34925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■"/>
              <a:defRPr sz="1900">
                <a:solidFill>
                  <a:schemeClr val="dk2"/>
                </a:solidFill>
              </a:defRPr>
            </a:lvl3pPr>
            <a:lvl4pPr indent="-34925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●"/>
              <a:defRPr sz="1900">
                <a:solidFill>
                  <a:schemeClr val="dk2"/>
                </a:solidFill>
              </a:defRPr>
            </a:lvl4pPr>
            <a:lvl5pPr indent="-34925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○"/>
              <a:defRPr sz="1900">
                <a:solidFill>
                  <a:schemeClr val="dk2"/>
                </a:solidFill>
              </a:defRPr>
            </a:lvl5pPr>
            <a:lvl6pPr indent="-34925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■"/>
              <a:defRPr sz="1900">
                <a:solidFill>
                  <a:schemeClr val="dk2"/>
                </a:solidFill>
              </a:defRPr>
            </a:lvl6pPr>
            <a:lvl7pPr indent="-34925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●"/>
              <a:defRPr sz="1900">
                <a:solidFill>
                  <a:schemeClr val="dk2"/>
                </a:solidFill>
              </a:defRPr>
            </a:lvl7pPr>
            <a:lvl8pPr indent="-34925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○"/>
              <a:defRPr sz="1900">
                <a:solidFill>
                  <a:schemeClr val="dk2"/>
                </a:solidFill>
              </a:defRPr>
            </a:lvl8pPr>
            <a:lvl9pPr indent="-34925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■"/>
              <a:defRPr sz="19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2" name="Google Shape;12;g2fab6a340a0_0_0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 algn="r">
              <a:buNone/>
              <a:defRPr sz="1300">
                <a:solidFill>
                  <a:schemeClr val="dk2"/>
                </a:solidFill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0.png"/><Relationship Id="rId4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5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6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2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4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7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1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9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3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8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4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7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3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2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9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1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0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6.jp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7.xml"/><Relationship Id="rId3" Type="http://schemas.openxmlformats.org/officeDocument/2006/relationships/hyperlink" Target="http://archiv.magyarmuzeumok.hu/targy/1252_a_magyar_nemzeti_muzeum_az_1838-as_arvizben" TargetMode="External"/><Relationship Id="rId4" Type="http://schemas.openxmlformats.org/officeDocument/2006/relationships/hyperlink" Target="https://rubicon.hu/kalendarium/1848-augusztus-5-az-elso-kossuth-bankok-forgalomba-bocsatasa" TargetMode="External"/><Relationship Id="rId5" Type="http://schemas.openxmlformats.org/officeDocument/2006/relationships/hyperlink" Target="https://www.youtube.com/watch?v=jwNoLzuLO2k&amp;t=3s" TargetMode="External"/><Relationship Id="rId6" Type="http://schemas.openxmlformats.org/officeDocument/2006/relationships/hyperlink" Target="https://www.youtube.com/watch?v=WewqLNdLT3Y&amp;t=3s" TargetMode="External"/><Relationship Id="rId7" Type="http://schemas.openxmlformats.org/officeDocument/2006/relationships/hyperlink" Target="https://mnm.hu/hu" TargetMode="Externa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5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8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6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"/>
          <p:cNvSpPr txBox="1"/>
          <p:nvPr/>
        </p:nvSpPr>
        <p:spPr>
          <a:xfrm>
            <a:off x="1898690" y="844510"/>
            <a:ext cx="3710018" cy="416974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hu-HU" sz="4400" cap="small">
                <a:solidFill>
                  <a:srgbClr val="26262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Magyar Nemzeti Múzeum −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b="1" sz="4400" cap="small">
              <a:solidFill>
                <a:srgbClr val="262626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b="1" lang="hu-HU" sz="4400" cap="small">
                <a:solidFill>
                  <a:srgbClr val="26262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nemzet Múzeuma</a:t>
            </a:r>
            <a:endParaRPr/>
          </a:p>
        </p:txBody>
      </p:sp>
      <p:pic>
        <p:nvPicPr>
          <p:cNvPr id="66" name="Google Shape;66;p1"/>
          <p:cNvPicPr preferRelativeResize="0"/>
          <p:nvPr/>
        </p:nvPicPr>
        <p:blipFill rotWithShape="1">
          <a:blip r:embed="rId3">
            <a:alphaModFix/>
          </a:blip>
          <a:srcRect b="0" l="15266" r="25582" t="0"/>
          <a:stretch/>
        </p:blipFill>
        <p:spPr>
          <a:xfrm>
            <a:off x="6095998" y="-20965"/>
            <a:ext cx="6096002" cy="687896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048" y="6041500"/>
            <a:ext cx="4962300" cy="825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10"/>
          <p:cNvSpPr txBox="1"/>
          <p:nvPr/>
        </p:nvSpPr>
        <p:spPr>
          <a:xfrm>
            <a:off x="2156059" y="2040467"/>
            <a:ext cx="5235342" cy="387075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165100" lvl="0" marL="0" marR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Noto Sans Symbols"/>
              <a:buChar char="🠶"/>
            </a:pPr>
            <a:r>
              <a:rPr b="1" lang="hu-HU" sz="2600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Petőfi Sándor</a:t>
            </a:r>
            <a:endParaRPr b="1" sz="2600">
              <a:solidFill>
                <a:srgbClr val="3F3F3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165100" lvl="0" marL="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Noto Sans Symbols"/>
              <a:buChar char="🠶"/>
            </a:pPr>
            <a:r>
              <a:rPr b="1" lang="hu-HU" sz="2600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Barabás Miklós litográfiáján, 1848</a:t>
            </a:r>
            <a:endParaRPr/>
          </a:p>
        </p:txBody>
      </p:sp>
      <p:pic>
        <p:nvPicPr>
          <p:cNvPr id="154" name="Google Shape;154;p10"/>
          <p:cNvPicPr preferRelativeResize="0"/>
          <p:nvPr/>
        </p:nvPicPr>
        <p:blipFill rotWithShape="1">
          <a:blip r:embed="rId3">
            <a:alphaModFix/>
          </a:blip>
          <a:srcRect b="6885" l="0" r="0" t="0"/>
          <a:stretch/>
        </p:blipFill>
        <p:spPr>
          <a:xfrm>
            <a:off x="7736146" y="711199"/>
            <a:ext cx="3768466" cy="54393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11"/>
          <p:cNvSpPr/>
          <p:nvPr/>
        </p:nvSpPr>
        <p:spPr>
          <a:xfrm>
            <a:off x="2589211" y="643467"/>
            <a:ext cx="8959322" cy="5571066"/>
          </a:xfrm>
          <a:prstGeom prst="rect">
            <a:avLst/>
          </a:prstGeom>
          <a:solidFill>
            <a:srgbClr val="FFFFFF"/>
          </a:solidFill>
          <a:ln cap="sq" cmpd="sng" w="12700">
            <a:solidFill>
              <a:schemeClr val="dk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60" name="Google Shape;160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600868" y="1828800"/>
            <a:ext cx="8914671" cy="33207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Google Shape;165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75242" y="0"/>
            <a:ext cx="564151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Google Shape;170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868453" y="0"/>
            <a:ext cx="6455093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p13"/>
          <p:cNvSpPr/>
          <p:nvPr/>
        </p:nvSpPr>
        <p:spPr>
          <a:xfrm>
            <a:off x="9441747" y="577607"/>
            <a:ext cx="2589196" cy="904774"/>
          </a:xfrm>
          <a:prstGeom prst="rect">
            <a:avLst/>
          </a:prstGeom>
          <a:solidFill>
            <a:schemeClr val="accent1"/>
          </a:solidFill>
          <a:ln cap="rnd" cmpd="sng" w="15875">
            <a:solidFill>
              <a:srgbClr val="45140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Görgei Artúr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Barabás Miklós festményén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4"/>
          <p:cNvSpPr txBox="1"/>
          <p:nvPr/>
        </p:nvSpPr>
        <p:spPr>
          <a:xfrm>
            <a:off x="187537" y="1904075"/>
            <a:ext cx="2577950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hu-HU" sz="24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Kossuth-bankók</a:t>
            </a:r>
            <a:endParaRPr/>
          </a:p>
        </p:txBody>
      </p:sp>
      <p:pic>
        <p:nvPicPr>
          <p:cNvPr id="177" name="Google Shape;177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667000" y="47625"/>
            <a:ext cx="9525000" cy="6762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15"/>
          <p:cNvSpPr txBox="1"/>
          <p:nvPr/>
        </p:nvSpPr>
        <p:spPr>
          <a:xfrm>
            <a:off x="1516301" y="6283120"/>
            <a:ext cx="10243079" cy="4308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hu-HU" sz="22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Teleki László, akit halála után a Nemzeti Múzeumban ravataloztak fel</a:t>
            </a:r>
            <a:endParaRPr/>
          </a:p>
        </p:txBody>
      </p:sp>
      <p:pic>
        <p:nvPicPr>
          <p:cNvPr id="183" name="Google Shape;183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78610" y="237518"/>
            <a:ext cx="4524022" cy="59472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Google Shape;188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885627" y="1147444"/>
            <a:ext cx="6420746" cy="4563112"/>
          </a:xfrm>
          <a:prstGeom prst="rect">
            <a:avLst/>
          </a:prstGeom>
          <a:noFill/>
          <a:ln>
            <a:noFill/>
          </a:ln>
        </p:spPr>
      </p:pic>
      <p:sp>
        <p:nvSpPr>
          <p:cNvPr id="189" name="Google Shape;189;p16"/>
          <p:cNvSpPr/>
          <p:nvPr/>
        </p:nvSpPr>
        <p:spPr>
          <a:xfrm>
            <a:off x="2448232" y="5968181"/>
            <a:ext cx="7393858" cy="609600"/>
          </a:xfrm>
          <a:prstGeom prst="rect">
            <a:avLst/>
          </a:prstGeom>
          <a:solidFill>
            <a:schemeClr val="accent1"/>
          </a:solidFill>
          <a:ln cap="rnd" cmpd="sng" w="15875">
            <a:solidFill>
              <a:srgbClr val="45140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hu-HU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Bauer Sándor, Nemzeti Múzeum kertjében halálát lelt diák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7"/>
          <p:cNvSpPr txBox="1"/>
          <p:nvPr/>
        </p:nvSpPr>
        <p:spPr>
          <a:xfrm>
            <a:off x="1796144" y="196780"/>
            <a:ext cx="10258204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hu-HU" sz="2400">
                <a:solidFill>
                  <a:srgbClr val="333333"/>
                </a:solidFill>
                <a:latin typeface="Quicksand"/>
                <a:ea typeface="Quicksand"/>
                <a:cs typeface="Quicksand"/>
                <a:sym typeface="Quicksand"/>
              </a:rPr>
              <a:t>Budapest, 1988. március 15. Bubik István színművész szaval a Nemzeti Múzeum kertjében tartott március 15-ei ifjúsági nagygyűlésen</a:t>
            </a:r>
            <a:endParaRPr b="1" sz="24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95" name="Google Shape;195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72765" y="1317523"/>
            <a:ext cx="3646469" cy="52651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18"/>
          <p:cNvSpPr/>
          <p:nvPr/>
        </p:nvSpPr>
        <p:spPr>
          <a:xfrm>
            <a:off x="1220830" y="98390"/>
            <a:ext cx="9614318" cy="523220"/>
          </a:xfrm>
          <a:prstGeom prst="rect">
            <a:avLst/>
          </a:prstGeom>
          <a:solidFill>
            <a:schemeClr val="accent2"/>
          </a:solidFill>
          <a:ln cap="rnd" cmpd="sng" w="15875">
            <a:solidFill>
              <a:srgbClr val="5D350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hu-HU" sz="2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Nemzeti emlékezet a Múzeumkertben és az állandó kiállításon </a:t>
            </a:r>
            <a:endParaRPr/>
          </a:p>
        </p:txBody>
      </p:sp>
      <p:sp>
        <p:nvSpPr>
          <p:cNvPr id="201" name="Google Shape;201;p18"/>
          <p:cNvSpPr/>
          <p:nvPr/>
        </p:nvSpPr>
        <p:spPr>
          <a:xfrm>
            <a:off x="1091381" y="5928852"/>
            <a:ext cx="10038735" cy="678425"/>
          </a:xfrm>
          <a:prstGeom prst="rect">
            <a:avLst/>
          </a:prstGeom>
          <a:solidFill>
            <a:schemeClr val="accent1"/>
          </a:solidFill>
          <a:ln cap="rnd" cmpd="sng" w="15875">
            <a:solidFill>
              <a:srgbClr val="45140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hu-HU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Barabás Miklós: A Lánchíd alapkőletétele</a:t>
            </a:r>
            <a:endParaRPr b="1" sz="24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02" name="Google Shape;202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86000" y="851118"/>
            <a:ext cx="7620000" cy="4848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képen kültéri, fa, épület, növény látható&#10;&#10;Automatikusan generált leírás" id="207" name="Google Shape;207;p19"/>
          <p:cNvPicPr preferRelativeResize="0"/>
          <p:nvPr/>
        </p:nvPicPr>
        <p:blipFill rotWithShape="1">
          <a:blip r:embed="rId3">
            <a:alphaModFix/>
          </a:blip>
          <a:srcRect b="3700" l="14351" r="6459" t="13323"/>
          <a:stretch/>
        </p:blipFill>
        <p:spPr>
          <a:xfrm>
            <a:off x="3873910" y="643467"/>
            <a:ext cx="7089058" cy="5571066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p19"/>
          <p:cNvSpPr/>
          <p:nvPr/>
        </p:nvSpPr>
        <p:spPr>
          <a:xfrm>
            <a:off x="1584338" y="5191977"/>
            <a:ext cx="2045111" cy="1022556"/>
          </a:xfrm>
          <a:prstGeom prst="rect">
            <a:avLst/>
          </a:prstGeom>
          <a:solidFill>
            <a:schemeClr val="accent1"/>
          </a:solidFill>
          <a:ln cap="rnd" cmpd="sng" w="15875">
            <a:solidFill>
              <a:srgbClr val="45140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hu-HU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Berzsenyi Dániel szobra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2"/>
          <p:cNvSpPr txBox="1"/>
          <p:nvPr/>
        </p:nvSpPr>
        <p:spPr>
          <a:xfrm>
            <a:off x="3161757" y="6341711"/>
            <a:ext cx="6328977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hu-HU" sz="1800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MÚZEUM FŐHOMLOKZATI TERVE POLLACK MIHÁLYTÓL</a:t>
            </a:r>
            <a:endParaRPr/>
          </a:p>
        </p:txBody>
      </p:sp>
      <p:sp>
        <p:nvSpPr>
          <p:cNvPr id="73" name="Google Shape;73;p2"/>
          <p:cNvSpPr txBox="1"/>
          <p:nvPr/>
        </p:nvSpPr>
        <p:spPr>
          <a:xfrm>
            <a:off x="3765875" y="0"/>
            <a:ext cx="4660250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hu-HU" sz="4000" cap="small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Múzeum születése </a:t>
            </a:r>
            <a:endParaRPr/>
          </a:p>
        </p:txBody>
      </p:sp>
      <p:pic>
        <p:nvPicPr>
          <p:cNvPr descr="A Múzeum főhomlokzati terve Pollack Mihálytól" id="74" name="Google Shape;74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24125" y="766763"/>
            <a:ext cx="7143750" cy="5324475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2"/>
          <p:cNvSpPr/>
          <p:nvPr/>
        </p:nvSpPr>
        <p:spPr>
          <a:xfrm>
            <a:off x="3873909" y="58957"/>
            <a:ext cx="4444181" cy="648929"/>
          </a:xfrm>
          <a:prstGeom prst="rect">
            <a:avLst/>
          </a:prstGeom>
          <a:solidFill>
            <a:schemeClr val="accent2"/>
          </a:solidFill>
          <a:ln cap="rnd" cmpd="sng" w="15875">
            <a:solidFill>
              <a:srgbClr val="5D350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hu-HU" sz="22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Múzeum születése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20"/>
          <p:cNvSpPr txBox="1"/>
          <p:nvPr/>
        </p:nvSpPr>
        <p:spPr>
          <a:xfrm>
            <a:off x="2462815" y="4524017"/>
            <a:ext cx="3710018" cy="614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hu-HU" sz="2600">
                <a:solidFill>
                  <a:srgbClr val="26262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Kazinczy Ferenc szobra</a:t>
            </a:r>
            <a:endParaRPr b="1" sz="2600">
              <a:solidFill>
                <a:srgbClr val="262626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14" name="Google Shape;214;p20"/>
          <p:cNvPicPr preferRelativeResize="0"/>
          <p:nvPr/>
        </p:nvPicPr>
        <p:blipFill rotWithShape="1">
          <a:blip r:embed="rId3">
            <a:alphaModFix/>
          </a:blip>
          <a:srcRect b="12189" l="0" r="0" t="3177"/>
          <a:stretch/>
        </p:blipFill>
        <p:spPr>
          <a:xfrm>
            <a:off x="6095998" y="-20965"/>
            <a:ext cx="6096002" cy="68789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21"/>
          <p:cNvSpPr txBox="1"/>
          <p:nvPr/>
        </p:nvSpPr>
        <p:spPr>
          <a:xfrm>
            <a:off x="1345505" y="4964569"/>
            <a:ext cx="4447051" cy="51777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hu-HU" sz="2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Széchényi Ferenc szobra</a:t>
            </a:r>
            <a:endParaRPr/>
          </a:p>
        </p:txBody>
      </p:sp>
      <p:pic>
        <p:nvPicPr>
          <p:cNvPr id="220" name="Google Shape;220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306643" y="0"/>
            <a:ext cx="49926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Google Shape;225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524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26" name="Google Shape;226;p22"/>
          <p:cNvSpPr/>
          <p:nvPr/>
        </p:nvSpPr>
        <p:spPr>
          <a:xfrm>
            <a:off x="9047747" y="3349501"/>
            <a:ext cx="2839453" cy="673768"/>
          </a:xfrm>
          <a:prstGeom prst="rect">
            <a:avLst/>
          </a:prstGeom>
          <a:solidFill>
            <a:schemeClr val="accent1"/>
          </a:solidFill>
          <a:ln cap="rnd" cmpd="sng" w="15875">
            <a:solidFill>
              <a:srgbClr val="45140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hu-HU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Himfy-lant</a:t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23"/>
          <p:cNvSpPr txBox="1"/>
          <p:nvPr/>
        </p:nvSpPr>
        <p:spPr>
          <a:xfrm>
            <a:off x="1898690" y="844510"/>
            <a:ext cx="3710018" cy="416974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hu-HU" sz="3300">
                <a:solidFill>
                  <a:srgbClr val="26262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Garibaldi mellszobra</a:t>
            </a:r>
            <a:endParaRPr b="1" sz="3300">
              <a:solidFill>
                <a:srgbClr val="262626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descr="Nem érhető el leírás a fényképhez." id="232" name="Google Shape;232;p23"/>
          <p:cNvPicPr preferRelativeResize="0"/>
          <p:nvPr/>
        </p:nvPicPr>
        <p:blipFill rotWithShape="1">
          <a:blip r:embed="rId3">
            <a:alphaModFix/>
          </a:blip>
          <a:srcRect b="15367" l="0" r="0" t="0"/>
          <a:stretch/>
        </p:blipFill>
        <p:spPr>
          <a:xfrm>
            <a:off x="6095998" y="0"/>
            <a:ext cx="6096002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24"/>
          <p:cNvSpPr txBox="1"/>
          <p:nvPr/>
        </p:nvSpPr>
        <p:spPr>
          <a:xfrm>
            <a:off x="1683956" y="2133600"/>
            <a:ext cx="4140772" cy="9777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 lnSpcReduction="20000"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hu-HU" sz="36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Józef Wysocki     	mellszobra</a:t>
            </a:r>
            <a:endParaRPr b="1" sz="36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38" name="Google Shape;238;p24"/>
          <p:cNvPicPr preferRelativeResize="0"/>
          <p:nvPr/>
        </p:nvPicPr>
        <p:blipFill rotWithShape="1">
          <a:blip r:embed="rId3">
            <a:alphaModFix/>
          </a:blip>
          <a:srcRect b="15683" l="0" r="2" t="0"/>
          <a:stretch/>
        </p:blipFill>
        <p:spPr>
          <a:xfrm>
            <a:off x="6091916" y="10"/>
            <a:ext cx="6100084" cy="68579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25"/>
          <p:cNvSpPr txBox="1"/>
          <p:nvPr/>
        </p:nvSpPr>
        <p:spPr>
          <a:xfrm>
            <a:off x="2078966" y="166568"/>
            <a:ext cx="9023230" cy="56521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hu-HU" sz="24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Feladatok a Nemzeti Múzeumban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hu-HU"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Nyomkeresés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hu-HU"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Képes krónika (kisfilm):	</a:t>
            </a:r>
            <a:endParaRPr/>
          </a:p>
          <a:p>
            <a:pPr indent="0" lvl="0" marL="0" marR="0" rtl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hu-HU"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- </a:t>
            </a:r>
            <a:r>
              <a:rPr lang="hu-H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Barabás Miklós: A Lánchíd alapkőletétele c. festménye:</a:t>
            </a:r>
            <a:endParaRPr/>
          </a:p>
          <a:p>
            <a:pPr indent="0" lvl="0" marL="0" marR="0" rtl="0" algn="just"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hu-H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Az első felelős kormány miniszterei </a:t>
            </a:r>
            <a:endParaRPr/>
          </a:p>
          <a:p>
            <a:pPr indent="0" lvl="0" marL="0" marR="0" rtl="0" algn="just"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hu-H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A pesti nemzetőrök zászlaja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just"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hu-H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Görgei Artúr tábornok szablyájához erősített nagyítója </a:t>
            </a:r>
            <a:endParaRPr/>
          </a:p>
          <a:p>
            <a:pPr indent="0" lvl="0" marL="0" marR="0" rtl="0" algn="just"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hu-H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Kossuth-bankók</a:t>
            </a:r>
            <a:endParaRPr/>
          </a:p>
          <a:p>
            <a:pPr indent="0" lvl="0" marL="0" marR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b="1" lang="hu-HU"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Tudáspróba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hu-HU"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Drámajáték:	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hu-HU"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	</a:t>
            </a:r>
            <a:r>
              <a:rPr lang="hu-HU"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− A forradalom kertje 1848. március 15-én</a:t>
            </a: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	− Gróf Teleki László öngyilkossága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	− A Márciusi Front 12 pontja</a:t>
            </a: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	− Bauer Sándor tragikus halála</a:t>
            </a: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	− A rendszerváltozás hajnala</a:t>
            </a: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26"/>
          <p:cNvSpPr txBox="1"/>
          <p:nvPr/>
        </p:nvSpPr>
        <p:spPr>
          <a:xfrm>
            <a:off x="3533304" y="98390"/>
            <a:ext cx="6421951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hu-HU" sz="2800">
                <a:solidFill>
                  <a:schemeClr val="lt1"/>
                </a:solidFill>
                <a:highlight>
                  <a:srgbClr val="000000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Találkozunk a Nemzeti Múzeumban!</a:t>
            </a:r>
            <a:endParaRPr/>
          </a:p>
        </p:txBody>
      </p:sp>
      <p:pic>
        <p:nvPicPr>
          <p:cNvPr descr="undefined" id="249" name="Google Shape;249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748190" y="621610"/>
            <a:ext cx="7992177" cy="59941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27"/>
          <p:cNvSpPr txBox="1"/>
          <p:nvPr>
            <p:ph type="title"/>
          </p:nvPr>
        </p:nvSpPr>
        <p:spPr>
          <a:xfrm>
            <a:off x="2592925" y="624110"/>
            <a:ext cx="8911687" cy="12808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600"/>
              <a:buFont typeface="Century Gothic"/>
              <a:buNone/>
            </a:pPr>
            <a:r>
              <a:rPr lang="hu-HU"/>
              <a:t>Javasolt cikkek, videók</a:t>
            </a:r>
            <a:endParaRPr/>
          </a:p>
        </p:txBody>
      </p:sp>
      <p:sp>
        <p:nvSpPr>
          <p:cNvPr id="255" name="Google Shape;255;p27"/>
          <p:cNvSpPr txBox="1"/>
          <p:nvPr>
            <p:ph idx="1" type="body"/>
          </p:nvPr>
        </p:nvSpPr>
        <p:spPr>
          <a:xfrm>
            <a:off x="2589212" y="2133600"/>
            <a:ext cx="8915400" cy="377762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hu-HU" sz="2200" u="sng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http://archiv.magyarmuzeumok.hu/targy/1252_a_magyar_nemzeti_muzeum_az_1838-as_arvizben</a:t>
            </a:r>
            <a:r>
              <a:rPr lang="hu-HU" sz="2200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/>
          </a:p>
          <a:p>
            <a:pPr indent="-342900" lvl="0" marL="342900" rtl="0" algn="l">
              <a:spcBef>
                <a:spcPts val="1000"/>
              </a:spcBef>
              <a:spcAft>
                <a:spcPts val="0"/>
              </a:spcAft>
              <a:buSzPts val="2200"/>
              <a:buChar char="●"/>
            </a:pPr>
            <a:r>
              <a:rPr lang="hu-HU" sz="2200" u="sng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https://rubicon.hu/kalendarium/1848-augusztus-5-az-elso-kossuth-bankok-forgalomba-bocsatasa</a:t>
            </a:r>
            <a:r>
              <a:rPr lang="hu-HU" sz="2200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/>
          </a:p>
          <a:p>
            <a:pPr indent="-342900" lvl="0" marL="342900" rtl="0" algn="l">
              <a:spcBef>
                <a:spcPts val="1000"/>
              </a:spcBef>
              <a:spcAft>
                <a:spcPts val="0"/>
              </a:spcAft>
              <a:buSzPts val="2200"/>
              <a:buChar char="●"/>
            </a:pPr>
            <a:r>
              <a:rPr lang="hu-HU" sz="2200" u="sng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https://www.youtube.com/watch?v=jwNoLzuLO2k&amp;t=3s</a:t>
            </a:r>
            <a:r>
              <a:rPr lang="hu-HU" sz="2200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/>
          </a:p>
          <a:p>
            <a:pPr indent="-342900" lvl="0" marL="342900" rtl="0" algn="l">
              <a:spcBef>
                <a:spcPts val="1000"/>
              </a:spcBef>
              <a:spcAft>
                <a:spcPts val="0"/>
              </a:spcAft>
              <a:buSzPts val="2200"/>
              <a:buChar char="●"/>
            </a:pPr>
            <a:r>
              <a:rPr lang="hu-HU" sz="2200" u="sng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https://www.youtube.com/watch?v=WewqLNdLT3Y&amp;t=3s</a:t>
            </a:r>
            <a:r>
              <a:rPr lang="hu-HU" sz="2200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/>
          </a:p>
          <a:p>
            <a:pPr indent="-342900" lvl="0" marL="342900" rtl="0" algn="l">
              <a:spcBef>
                <a:spcPts val="1000"/>
              </a:spcBef>
              <a:spcAft>
                <a:spcPts val="0"/>
              </a:spcAft>
              <a:buSzPts val="2200"/>
              <a:buChar char="●"/>
            </a:pPr>
            <a:r>
              <a:rPr lang="hu-HU" sz="2200" u="sng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https://mnm.hu/hu</a:t>
            </a:r>
            <a:r>
              <a:rPr lang="hu-HU" sz="2200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3"/>
          <p:cNvSpPr txBox="1"/>
          <p:nvPr/>
        </p:nvSpPr>
        <p:spPr>
          <a:xfrm>
            <a:off x="3585666" y="6252717"/>
            <a:ext cx="5929828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hu-HU" sz="2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Múzeum főlépcsőházának fríze</a:t>
            </a:r>
            <a:endParaRPr/>
          </a:p>
        </p:txBody>
      </p:sp>
      <p:pic>
        <p:nvPicPr>
          <p:cNvPr id="81" name="Google Shape;81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2414" y="0"/>
            <a:ext cx="8387706" cy="62896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Google Shape;86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61334" y="66684"/>
            <a:ext cx="11130665" cy="61392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Google Shape;91;p5"/>
          <p:cNvPicPr preferRelativeResize="0"/>
          <p:nvPr/>
        </p:nvPicPr>
        <p:blipFill rotWithShape="1">
          <a:blip r:embed="rId3">
            <a:alphaModFix/>
          </a:blip>
          <a:srcRect b="1" l="0" r="2" t="6415"/>
          <a:stretch/>
        </p:blipFill>
        <p:spPr>
          <a:xfrm>
            <a:off x="2589211" y="643467"/>
            <a:ext cx="8951825" cy="5571066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5"/>
          <p:cNvSpPr txBox="1"/>
          <p:nvPr/>
        </p:nvSpPr>
        <p:spPr>
          <a:xfrm>
            <a:off x="5541151" y="215687"/>
            <a:ext cx="6092791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hu-HU"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Múzeumkert régen (1845)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6"/>
          <p:cNvSpPr txBox="1"/>
          <p:nvPr/>
        </p:nvSpPr>
        <p:spPr>
          <a:xfrm>
            <a:off x="3642456" y="158495"/>
            <a:ext cx="6343403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hu-HU"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Múzeumkert napjainkban a felújítást követően (2019)</a:t>
            </a:r>
            <a:endParaRPr/>
          </a:p>
        </p:txBody>
      </p:sp>
      <p:pic>
        <p:nvPicPr>
          <p:cNvPr id="98" name="Google Shape;98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81000" y="576263"/>
            <a:ext cx="11430000" cy="5705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7"/>
          <p:cNvSpPr txBox="1"/>
          <p:nvPr/>
        </p:nvSpPr>
        <p:spPr>
          <a:xfrm>
            <a:off x="2589213" y="4775200"/>
            <a:ext cx="8915399" cy="82344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hu-HU" sz="3200">
                <a:solidFill>
                  <a:srgbClr val="26262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nagy pesti árvíz 1838-ban</a:t>
            </a:r>
            <a:endParaRPr/>
          </a:p>
        </p:txBody>
      </p:sp>
      <p:pic>
        <p:nvPicPr>
          <p:cNvPr id="104" name="Google Shape;104;p7"/>
          <p:cNvPicPr preferRelativeResize="0"/>
          <p:nvPr/>
        </p:nvPicPr>
        <p:blipFill rotWithShape="1">
          <a:blip r:embed="rId3">
            <a:alphaModFix/>
          </a:blip>
          <a:srcRect b="2620" l="0" r="2" t="34487"/>
          <a:stretch/>
        </p:blipFill>
        <p:spPr>
          <a:xfrm>
            <a:off x="2582298" y="1010602"/>
            <a:ext cx="8915400" cy="3854971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7"/>
          <p:cNvSpPr/>
          <p:nvPr/>
        </p:nvSpPr>
        <p:spPr>
          <a:xfrm>
            <a:off x="2435064" y="108155"/>
            <a:ext cx="9069548" cy="720000"/>
          </a:xfrm>
          <a:prstGeom prst="rect">
            <a:avLst/>
          </a:prstGeom>
          <a:solidFill>
            <a:schemeClr val="accent2"/>
          </a:solidFill>
          <a:ln cap="rnd" cmpd="sng" w="15875">
            <a:solidFill>
              <a:srgbClr val="5D350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hu-HU" sz="2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Történelem a Nemzeti Múzeumban és a Múzeumkertben</a:t>
            </a:r>
            <a:endParaRPr b="1" sz="26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" name="Google Shape;110;p8"/>
          <p:cNvGrpSpPr/>
          <p:nvPr/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111" name="Google Shape;111;p8"/>
            <p:cNvSpPr/>
            <p:nvPr/>
          </p:nvSpPr>
          <p:spPr>
            <a:xfrm>
              <a:off x="2487613" y="2284413"/>
              <a:ext cx="85725" cy="533400"/>
            </a:xfrm>
            <a:custGeom>
              <a:rect b="b" l="l" r="r" t="t"/>
              <a:pathLst>
                <a:path extrusionOk="0" h="136" w="22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12" name="Google Shape;112;p8"/>
            <p:cNvSpPr/>
            <p:nvPr/>
          </p:nvSpPr>
          <p:spPr>
            <a:xfrm>
              <a:off x="2597151" y="2779713"/>
              <a:ext cx="550863" cy="1978025"/>
            </a:xfrm>
            <a:custGeom>
              <a:rect b="b" l="l" r="r" t="t"/>
              <a:pathLst>
                <a:path extrusionOk="0" h="504" w="140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13" name="Google Shape;113;p8"/>
            <p:cNvSpPr/>
            <p:nvPr/>
          </p:nvSpPr>
          <p:spPr>
            <a:xfrm>
              <a:off x="3175001" y="4730750"/>
              <a:ext cx="519113" cy="1209675"/>
            </a:xfrm>
            <a:custGeom>
              <a:rect b="b" l="l" r="r" t="t"/>
              <a:pathLst>
                <a:path extrusionOk="0" h="308" w="132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14" name="Google Shape;114;p8"/>
            <p:cNvSpPr/>
            <p:nvPr/>
          </p:nvSpPr>
          <p:spPr>
            <a:xfrm>
              <a:off x="3305176" y="5630863"/>
              <a:ext cx="146050" cy="309563"/>
            </a:xfrm>
            <a:custGeom>
              <a:rect b="b" l="l" r="r" t="t"/>
              <a:pathLst>
                <a:path extrusionOk="0" h="79" w="37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15" name="Google Shape;115;p8"/>
            <p:cNvSpPr/>
            <p:nvPr/>
          </p:nvSpPr>
          <p:spPr>
            <a:xfrm>
              <a:off x="2573338" y="2817813"/>
              <a:ext cx="700088" cy="2835275"/>
            </a:xfrm>
            <a:custGeom>
              <a:rect b="b" l="l" r="r" t="t"/>
              <a:pathLst>
                <a:path extrusionOk="0" h="722" w="178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16" name="Google Shape;116;p8"/>
            <p:cNvSpPr/>
            <p:nvPr/>
          </p:nvSpPr>
          <p:spPr>
            <a:xfrm>
              <a:off x="2506663" y="285750"/>
              <a:ext cx="90488" cy="2493963"/>
            </a:xfrm>
            <a:custGeom>
              <a:rect b="b" l="l" r="r" t="t"/>
              <a:pathLst>
                <a:path extrusionOk="0" h="635" w="23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17" name="Google Shape;117;p8"/>
            <p:cNvSpPr/>
            <p:nvPr/>
          </p:nvSpPr>
          <p:spPr>
            <a:xfrm>
              <a:off x="2554288" y="2598738"/>
              <a:ext cx="66675" cy="420688"/>
            </a:xfrm>
            <a:custGeom>
              <a:rect b="b" l="l" r="r" t="t"/>
              <a:pathLst>
                <a:path extrusionOk="0" h="107" w="1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18" name="Google Shape;118;p8"/>
            <p:cNvSpPr/>
            <p:nvPr/>
          </p:nvSpPr>
          <p:spPr>
            <a:xfrm>
              <a:off x="3143251" y="4757738"/>
              <a:ext cx="161925" cy="873125"/>
            </a:xfrm>
            <a:custGeom>
              <a:rect b="b" l="l" r="r" t="t"/>
              <a:pathLst>
                <a:path extrusionOk="0" h="222" w="41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19" name="Google Shape;119;p8"/>
            <p:cNvSpPr/>
            <p:nvPr/>
          </p:nvSpPr>
          <p:spPr>
            <a:xfrm>
              <a:off x="3148013" y="1282700"/>
              <a:ext cx="1768475" cy="3448050"/>
            </a:xfrm>
            <a:custGeom>
              <a:rect b="b" l="l" r="r" t="t"/>
              <a:pathLst>
                <a:path extrusionOk="0" h="878" w="450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20" name="Google Shape;120;p8"/>
            <p:cNvSpPr/>
            <p:nvPr/>
          </p:nvSpPr>
          <p:spPr>
            <a:xfrm>
              <a:off x="3273426" y="5653088"/>
              <a:ext cx="138113" cy="287338"/>
            </a:xfrm>
            <a:custGeom>
              <a:rect b="b" l="l" r="r" t="t"/>
              <a:pathLst>
                <a:path extrusionOk="0" h="73" w="35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21" name="Google Shape;121;p8"/>
            <p:cNvSpPr/>
            <p:nvPr/>
          </p:nvSpPr>
          <p:spPr>
            <a:xfrm>
              <a:off x="3143251" y="4656138"/>
              <a:ext cx="31750" cy="188913"/>
            </a:xfrm>
            <a:custGeom>
              <a:rect b="b" l="l" r="r" t="t"/>
              <a:pathLst>
                <a:path extrusionOk="0" h="48" w="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22" name="Google Shape;122;p8"/>
            <p:cNvSpPr/>
            <p:nvPr/>
          </p:nvSpPr>
          <p:spPr>
            <a:xfrm>
              <a:off x="3211513" y="5410200"/>
              <a:ext cx="203200" cy="530225"/>
            </a:xfrm>
            <a:custGeom>
              <a:rect b="b" l="l" r="r" t="t"/>
              <a:pathLst>
                <a:path extrusionOk="0" h="135" w="52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grpSp>
        <p:nvGrpSpPr>
          <p:cNvPr id="123" name="Google Shape;123;p8"/>
          <p:cNvGrpSpPr/>
          <p:nvPr/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124" name="Google Shape;124;p8"/>
            <p:cNvSpPr/>
            <p:nvPr/>
          </p:nvSpPr>
          <p:spPr>
            <a:xfrm>
              <a:off x="6627813" y="194833"/>
              <a:ext cx="409575" cy="3646488"/>
            </a:xfrm>
            <a:custGeom>
              <a:rect b="b" l="l" r="r" t="t"/>
              <a:pathLst>
                <a:path extrusionOk="0" h="920" w="103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25" name="Google Shape;125;p8"/>
            <p:cNvSpPr/>
            <p:nvPr/>
          </p:nvSpPr>
          <p:spPr>
            <a:xfrm>
              <a:off x="7061201" y="3771900"/>
              <a:ext cx="350838" cy="1309688"/>
            </a:xfrm>
            <a:custGeom>
              <a:rect b="b" l="l" r="r" t="t"/>
              <a:pathLst>
                <a:path extrusionOk="0" h="330" w="88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26" name="Google Shape;126;p8"/>
            <p:cNvSpPr/>
            <p:nvPr/>
          </p:nvSpPr>
          <p:spPr>
            <a:xfrm>
              <a:off x="7439026" y="5053013"/>
              <a:ext cx="357188" cy="820738"/>
            </a:xfrm>
            <a:custGeom>
              <a:rect b="b" l="l" r="r" t="t"/>
              <a:pathLst>
                <a:path extrusionOk="0" h="207" w="90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27" name="Google Shape;127;p8"/>
            <p:cNvSpPr/>
            <p:nvPr/>
          </p:nvSpPr>
          <p:spPr>
            <a:xfrm>
              <a:off x="7037388" y="3811588"/>
              <a:ext cx="457200" cy="1852613"/>
            </a:xfrm>
            <a:custGeom>
              <a:rect b="b" l="l" r="r" t="t"/>
              <a:pathLst>
                <a:path extrusionOk="0" h="467" w="115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28" name="Google Shape;128;p8"/>
            <p:cNvSpPr/>
            <p:nvPr/>
          </p:nvSpPr>
          <p:spPr>
            <a:xfrm>
              <a:off x="6992938" y="1263650"/>
              <a:ext cx="144463" cy="2508250"/>
            </a:xfrm>
            <a:custGeom>
              <a:rect b="b" l="l" r="r" t="t"/>
              <a:pathLst>
                <a:path extrusionOk="0" h="633" w="36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29" name="Google Shape;129;p8"/>
            <p:cNvSpPr/>
            <p:nvPr/>
          </p:nvSpPr>
          <p:spPr>
            <a:xfrm>
              <a:off x="7526338" y="5640388"/>
              <a:ext cx="111125" cy="233363"/>
            </a:xfrm>
            <a:custGeom>
              <a:rect b="b" l="l" r="r" t="t"/>
              <a:pathLst>
                <a:path extrusionOk="0" h="59" w="28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30" name="Google Shape;130;p8"/>
            <p:cNvSpPr/>
            <p:nvPr/>
          </p:nvSpPr>
          <p:spPr>
            <a:xfrm>
              <a:off x="7021513" y="3598863"/>
              <a:ext cx="68263" cy="423863"/>
            </a:xfrm>
            <a:custGeom>
              <a:rect b="b" l="l" r="r" t="t"/>
              <a:pathLst>
                <a:path extrusionOk="0" h="107" w="1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31" name="Google Shape;131;p8"/>
            <p:cNvSpPr/>
            <p:nvPr/>
          </p:nvSpPr>
          <p:spPr>
            <a:xfrm>
              <a:off x="7412038" y="2801938"/>
              <a:ext cx="1168400" cy="2251075"/>
            </a:xfrm>
            <a:custGeom>
              <a:rect b="b" l="l" r="r" t="t"/>
              <a:pathLst>
                <a:path extrusionOk="0" h="568" w="294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32" name="Google Shape;132;p8"/>
            <p:cNvSpPr/>
            <p:nvPr/>
          </p:nvSpPr>
          <p:spPr>
            <a:xfrm>
              <a:off x="7494588" y="5664200"/>
              <a:ext cx="100013" cy="209550"/>
            </a:xfrm>
            <a:custGeom>
              <a:rect b="b" l="l" r="r" t="t"/>
              <a:pathLst>
                <a:path extrusionOk="0" h="53" w="25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33" name="Google Shape;133;p8"/>
            <p:cNvSpPr/>
            <p:nvPr/>
          </p:nvSpPr>
          <p:spPr>
            <a:xfrm>
              <a:off x="7412038" y="5081588"/>
              <a:ext cx="114300" cy="558800"/>
            </a:xfrm>
            <a:custGeom>
              <a:rect b="b" l="l" r="r" t="t"/>
              <a:pathLst>
                <a:path extrusionOk="0" h="141" w="29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34" name="Google Shape;134;p8"/>
            <p:cNvSpPr/>
            <p:nvPr/>
          </p:nvSpPr>
          <p:spPr>
            <a:xfrm>
              <a:off x="7412038" y="4978400"/>
              <a:ext cx="31750" cy="188913"/>
            </a:xfrm>
            <a:custGeom>
              <a:rect b="b" l="l" r="r" t="t"/>
              <a:pathLst>
                <a:path extrusionOk="0" h="48" w="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35" name="Google Shape;135;p8"/>
            <p:cNvSpPr/>
            <p:nvPr/>
          </p:nvSpPr>
          <p:spPr>
            <a:xfrm>
              <a:off x="7439026" y="5434013"/>
              <a:ext cx="174625" cy="439738"/>
            </a:xfrm>
            <a:custGeom>
              <a:rect b="b" l="l" r="r" t="t"/>
              <a:pathLst>
                <a:path extrusionOk="0" h="111" w="44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sp>
        <p:nvSpPr>
          <p:cNvPr id="136" name="Google Shape;136;p8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37" name="Google Shape;137;p8"/>
          <p:cNvSpPr/>
          <p:nvPr/>
        </p:nvSpPr>
        <p:spPr>
          <a:xfrm>
            <a:off x="0" y="4323810"/>
            <a:ext cx="1744652" cy="778589"/>
          </a:xfrm>
          <a:custGeom>
            <a:rect b="b" l="l" r="r" t="t"/>
            <a:pathLst>
              <a:path extrusionOk="0" h="166" w="372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38" name="Google Shape;138;p8"/>
          <p:cNvSpPr/>
          <p:nvPr/>
        </p:nvSpPr>
        <p:spPr>
          <a:xfrm>
            <a:off x="0" y="-1"/>
            <a:ext cx="12188952" cy="6858001"/>
          </a:xfrm>
          <a:prstGeom prst="rect">
            <a:avLst/>
          </a:prstGeom>
          <a:gradFill>
            <a:gsLst>
              <a:gs pos="0">
                <a:srgbClr val="FFFFFF"/>
              </a:gs>
              <a:gs pos="100000">
                <a:srgbClr val="DDE6C3"/>
              </a:gs>
            </a:gsLst>
            <a:path path="circle">
              <a:fillToRect b="100%" r="100%"/>
            </a:path>
            <a:tileRect l="-100%" t="-100%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39" name="Google Shape;139;p8"/>
          <p:cNvSpPr/>
          <p:nvPr/>
        </p:nvSpPr>
        <p:spPr>
          <a:xfrm>
            <a:off x="-7620" y="-1"/>
            <a:ext cx="12207240" cy="6858001"/>
          </a:xfrm>
          <a:prstGeom prst="rect">
            <a:avLst/>
          </a:prstGeom>
          <a:gradFill>
            <a:gsLst>
              <a:gs pos="0">
                <a:srgbClr val="FFFFFF"/>
              </a:gs>
              <a:gs pos="100000">
                <a:srgbClr val="DDE6C3"/>
              </a:gs>
            </a:gsLst>
            <a:path path="circle">
              <a:fillToRect b="100%" r="100%"/>
            </a:path>
            <a:tileRect l="-100%" t="-100%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40" name="Google Shape;140;p8"/>
          <p:cNvSpPr/>
          <p:nvPr/>
        </p:nvSpPr>
        <p:spPr>
          <a:xfrm>
            <a:off x="-1" y="0"/>
            <a:ext cx="4639734" cy="6858000"/>
          </a:xfrm>
          <a:prstGeom prst="rect">
            <a:avLst/>
          </a:prstGeom>
          <a:solidFill>
            <a:srgbClr val="1A1E0D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41" name="Google Shape;141;p8"/>
          <p:cNvSpPr txBox="1"/>
          <p:nvPr/>
        </p:nvSpPr>
        <p:spPr>
          <a:xfrm>
            <a:off x="540279" y="1795849"/>
            <a:ext cx="3778870" cy="311481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hu-HU" sz="4000" cap="small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1848. Március 15-e, pesti nemzetőrök zászlaja</a:t>
            </a:r>
            <a:endParaRPr/>
          </a:p>
        </p:txBody>
      </p:sp>
      <p:pic>
        <p:nvPicPr>
          <p:cNvPr id="142" name="Google Shape;142;p8"/>
          <p:cNvPicPr preferRelativeResize="0"/>
          <p:nvPr/>
        </p:nvPicPr>
        <p:blipFill rotWithShape="1">
          <a:blip r:embed="rId3">
            <a:alphaModFix/>
          </a:blip>
          <a:srcRect b="3730" l="15404" r="0" t="5360"/>
          <a:stretch/>
        </p:blipFill>
        <p:spPr>
          <a:xfrm>
            <a:off x="4639732" y="10"/>
            <a:ext cx="7552267" cy="68579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9"/>
          <p:cNvSpPr txBox="1"/>
          <p:nvPr/>
        </p:nvSpPr>
        <p:spPr>
          <a:xfrm>
            <a:off x="1683956" y="2133600"/>
            <a:ext cx="4140772" cy="377762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None/>
            </a:pPr>
            <a:r>
              <a:t/>
            </a:r>
            <a:endParaRPr sz="16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203200" lvl="0" marL="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Noto Sans Symbols"/>
              <a:buChar char="🠶"/>
            </a:pPr>
            <a:r>
              <a:rPr b="1" lang="hu-HU" sz="32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12 pont</a:t>
            </a:r>
            <a:endParaRPr b="1" sz="32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descr="undefined" id="148" name="Google Shape;148;p9"/>
          <p:cNvPicPr preferRelativeResize="0"/>
          <p:nvPr/>
        </p:nvPicPr>
        <p:blipFill rotWithShape="1">
          <a:blip r:embed="rId3">
            <a:alphaModFix/>
          </a:blip>
          <a:srcRect b="6636" l="0" r="-3" t="2016"/>
          <a:stretch/>
        </p:blipFill>
        <p:spPr>
          <a:xfrm>
            <a:off x="6091916" y="10"/>
            <a:ext cx="6100084" cy="68579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-tém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2022-03-15T09:01:49Z</dcterms:created>
  <dc:creator>Dr. Boronkai Szabolcs</dc:creator>
</cp:coreProperties>
</file>