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12192000"/>
  <p:notesSz cx="6858000" cy="9144000"/>
  <p:embeddedFontLst>
    <p:embeddedFont>
      <p:font typeface="Century Gothic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iQPWlifhHftw8O/g7jRSTgdlXqv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140AD01-290D-48BF-A3B1-C7E0346CA7E6}">
  <a:tblStyle styleId="{F140AD01-290D-48BF-A3B1-C7E0346CA7E6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0E7E6"/>
          </a:solidFill>
        </a:fill>
      </a:tcStyle>
    </a:wholeTbl>
    <a:band1H>
      <a:tcTxStyle b="off" i="off"/>
      <a:tcStyle>
        <a:fill>
          <a:solidFill>
            <a:srgbClr val="E0CCCA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E0CCCA"/>
          </a:solidFill>
        </a:fill>
      </a:tcStyle>
    </a:band1V>
    <a:band2V>
      <a:tcTxStyle b="off" i="off"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enturyGothic-bold.fntdata"/><Relationship Id="rId20" Type="http://schemas.openxmlformats.org/officeDocument/2006/relationships/slide" Target="slides/slide15.xml"/><Relationship Id="rId42" Type="http://schemas.openxmlformats.org/officeDocument/2006/relationships/font" Target="fonts/CenturyGothic-boldItalic.fntdata"/><Relationship Id="rId41" Type="http://schemas.openxmlformats.org/officeDocument/2006/relationships/font" Target="fonts/CenturyGothic-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customschemas.google.com/relationships/presentationmetadata" Target="meta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CenturyGothic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9" name="Google Shape;59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7" name="Google Shape;13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6" name="Google Shape;146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9" name="Google Shape;1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5" name="Google Shape;16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1" name="Google Shape;171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7" name="Google Shape;177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3" name="Google Shape;183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6" name="Google Shape;6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5" name="Google Shape;195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2" name="Google Shape;202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1" name="Google Shape;211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4" name="Google Shape;224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1" name="Google Shape;231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8" name="Google Shape;238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5" name="Google Shape;245;p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p2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2" name="Google Shape;72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9" name="Google Shape;259;p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7" name="Google Shape;267;p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2" name="Google Shape;272;p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3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9" name="Google Shape;7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9" name="Google Shape;89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5" name="Google Shape;9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4" name="Google Shape;1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1" name="Google Shape;11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8" name="Google Shape;11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ab511e36d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1" name="Google Shape;11;g2fab511e36d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2" name="Google Shape;12;g2fab511e36d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fab511e36d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g2fab511e36d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7" name="Google Shape;47;g2fab511e36d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ab511e36d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ab511e36d_0_45"/>
          <p:cNvSpPr txBox="1"/>
          <p:nvPr>
            <p:ph type="title"/>
          </p:nvPr>
        </p:nvSpPr>
        <p:spPr>
          <a:xfrm>
            <a:off x="2592925" y="624110"/>
            <a:ext cx="8911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g2fab511e36d_0_45"/>
          <p:cNvSpPr txBox="1"/>
          <p:nvPr>
            <p:ph idx="1" type="body"/>
          </p:nvPr>
        </p:nvSpPr>
        <p:spPr>
          <a:xfrm>
            <a:off x="2589212" y="2133600"/>
            <a:ext cx="8915400" cy="37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1pPr>
            <a:lvl2pPr indent="-342900" lvl="1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2pPr>
            <a:lvl3pPr indent="-342900" lvl="2" marL="1371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3pPr>
            <a:lvl4pPr indent="-342900" lvl="3" marL="1828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4pPr>
            <a:lvl5pPr indent="-342900" lvl="4" marL="2286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5pPr>
            <a:lvl6pPr indent="-342900" lvl="5" marL="2743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6pPr>
            <a:lvl7pPr indent="-342900" lvl="6" marL="3200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7pPr>
            <a:lvl8pPr indent="-342900" lvl="7" marL="3657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8pPr>
            <a:lvl9pPr indent="-342900" lvl="8" marL="41148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  <a:defRPr/>
            </a:lvl9pPr>
          </a:lstStyle>
          <a:p/>
        </p:txBody>
      </p:sp>
      <p:sp>
        <p:nvSpPr>
          <p:cNvPr id="53" name="Google Shape;53;g2fab511e36d_0_45"/>
          <p:cNvSpPr txBox="1"/>
          <p:nvPr>
            <p:ph idx="10" type="dt"/>
          </p:nvPr>
        </p:nvSpPr>
        <p:spPr>
          <a:xfrm>
            <a:off x="10361612" y="6130437"/>
            <a:ext cx="1146300" cy="3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g2fab511e36d_0_45"/>
          <p:cNvSpPr txBox="1"/>
          <p:nvPr>
            <p:ph idx="11" type="ftr"/>
          </p:nvPr>
        </p:nvSpPr>
        <p:spPr>
          <a:xfrm>
            <a:off x="2589212" y="6135808"/>
            <a:ext cx="7620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g2fab511e36d_0_45"/>
          <p:cNvSpPr/>
          <p:nvPr/>
        </p:nvSpPr>
        <p:spPr>
          <a:xfrm flipH="1" rot="10800000">
            <a:off x="-4189" y="714372"/>
            <a:ext cx="1588529" cy="507300"/>
          </a:xfrm>
          <a:custGeom>
            <a:rect b="b" l="l" r="r" t="t"/>
            <a:pathLst>
              <a:path extrusionOk="0" h="10000" w="9248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g2fab511e36d_0_45"/>
          <p:cNvSpPr txBox="1"/>
          <p:nvPr>
            <p:ph idx="12" type="sldNum"/>
          </p:nvPr>
        </p:nvSpPr>
        <p:spPr>
          <a:xfrm>
            <a:off x="531812" y="787782"/>
            <a:ext cx="7797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ab511e36d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g2fab511e36d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2fab511e36d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8" name="Google Shape;18;g2fab511e36d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9" name="Google Shape;19;g2fab511e36d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ab511e36d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ab511e36d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3" name="Google Shape;23;g2fab511e36d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4" name="Google Shape;24;g2fab511e36d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g2fab511e36d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7" name="Google Shape;27;g2fab511e36d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fab511e36d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0" name="Google Shape;30;g2fab511e36d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1" name="Google Shape;31;g2fab511e36d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ab511e36d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4" name="Google Shape;34;g2fab511e36d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fab511e36d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g2fab511e36d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38" name="Google Shape;38;g2fab511e36d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9" name="Google Shape;39;g2fab511e36d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0" name="Google Shape;40;g2fab511e36d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2fab511e36d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3" name="Google Shape;43;g2fab511e36d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2fab511e36d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g2fab511e36d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g2fab511e36d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www.youtube.com/watch?v=K3KiCZDq_C4" TargetMode="External"/><Relationship Id="rId4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Relationship Id="rId4" Type="http://schemas.openxmlformats.org/officeDocument/2006/relationships/image" Target="../media/image24.jpg"/><Relationship Id="rId5" Type="http://schemas.openxmlformats.org/officeDocument/2006/relationships/image" Target="../media/image13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image" Target="../media/image26.png"/><Relationship Id="rId5" Type="http://schemas.openxmlformats.org/officeDocument/2006/relationships/image" Target="../media/image2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Relationship Id="rId4" Type="http://schemas.openxmlformats.org/officeDocument/2006/relationships/image" Target="../media/image1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g"/><Relationship Id="rId4" Type="http://schemas.openxmlformats.org/officeDocument/2006/relationships/image" Target="../media/image3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7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6633" y="1585224"/>
            <a:ext cx="5924593" cy="368756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"/>
          <p:cNvSpPr txBox="1"/>
          <p:nvPr>
            <p:ph type="ctrTitle"/>
          </p:nvPr>
        </p:nvSpPr>
        <p:spPr>
          <a:xfrm>
            <a:off x="78900" y="0"/>
            <a:ext cx="12034200" cy="153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</a:pPr>
            <a:r>
              <a:rPr lang="hu-HU" sz="4200"/>
              <a:t>Nemzeti Emlékezetpedagógiai Program</a:t>
            </a:r>
            <a:br>
              <a:rPr lang="hu-HU" sz="4200"/>
            </a:br>
            <a:r>
              <a:rPr lang="hu-HU" sz="4200"/>
              <a:t>MOHÁCS</a:t>
            </a:r>
            <a:endParaRPr sz="4200"/>
          </a:p>
        </p:txBody>
      </p:sp>
      <p:pic>
        <p:nvPicPr>
          <p:cNvPr id="63" name="Google Shape;63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830638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0"/>
          <p:cNvSpPr txBox="1"/>
          <p:nvPr>
            <p:ph type="title"/>
          </p:nvPr>
        </p:nvSpPr>
        <p:spPr>
          <a:xfrm>
            <a:off x="1916651" y="306333"/>
            <a:ext cx="4827050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Háború vagy béke?</a:t>
            </a:r>
            <a:br>
              <a:rPr lang="hu-HU"/>
            </a:br>
            <a:endParaRPr/>
          </a:p>
        </p:txBody>
      </p:sp>
      <p:sp>
        <p:nvSpPr>
          <p:cNvPr id="128" name="Google Shape;128;p10"/>
          <p:cNvSpPr txBox="1"/>
          <p:nvPr>
            <p:ph idx="1" type="body"/>
          </p:nvPr>
        </p:nvSpPr>
        <p:spPr>
          <a:xfrm>
            <a:off x="3103562" y="116205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Kronológia: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1521: Nándorfehérvár eleste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1522: Orsovát elfoglalta a török, de Jajcát felmentették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1523: a Szerémségbe betört több mint 10 000 törököt Szávaszentdemeternél Tomori Pál legyőzte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1524: több betörést visszavertek a magyarok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1525: sikeres magyar betörés az Oszmán Birodalom területére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		ismét felmentették a magyarok Jajcát</a:t>
            </a:r>
            <a:endParaRPr sz="2000"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1"/>
          <p:cNvSpPr txBox="1"/>
          <p:nvPr>
            <p:ph type="title"/>
          </p:nvPr>
        </p:nvSpPr>
        <p:spPr>
          <a:xfrm>
            <a:off x="1640156" y="75106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Főszereplők</a:t>
            </a:r>
            <a:endParaRPr/>
          </a:p>
        </p:txBody>
      </p:sp>
      <p:sp>
        <p:nvSpPr>
          <p:cNvPr id="134" name="Google Shape;134;p11"/>
          <p:cNvSpPr txBox="1"/>
          <p:nvPr>
            <p:ph idx="1" type="body"/>
          </p:nvPr>
        </p:nvSpPr>
        <p:spPr>
          <a:xfrm>
            <a:off x="2589212" y="798787"/>
            <a:ext cx="8915400" cy="5864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I. Nagy Szulejmán/Szülejmán (1520-1566)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apja I. Szelim meghódította a Közel-Keletet és Egyiptomot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hódítási lehetőség emiatt csak nyugaton maradt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jól szervezett, tűzfegyverekkel jól ellátott hadsereg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II. Lajos (1516-1526)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1526 áprilisában még rendi gyűlés Rákos mezején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Személyesen száll hadba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a korabeli Európában ütőképes hadsereg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b="1" lang="hu-HU"/>
              <a:t>Tomori Pál – fővezér, kalocsai érsek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katonai, gazdasági tisztségek, majd ferences szerzetes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kalocsai érsek és alsó-magyarországi főkapitány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b="1" lang="hu-HU"/>
              <a:t>Szapolyai János – erdélyi vajda, későbbi király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jelentős haderő – 5-10 ezer fő között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ellentétes parancsokat kap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?"/>
            </a:pPr>
            <a:r>
              <a:rPr lang="hu-HU"/>
              <a:t>nem érkezik meg a csatába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2"/>
          <p:cNvSpPr txBox="1"/>
          <p:nvPr>
            <p:ph type="title"/>
          </p:nvPr>
        </p:nvSpPr>
        <p:spPr>
          <a:xfrm>
            <a:off x="2592926" y="624110"/>
            <a:ext cx="8351300" cy="8236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Mohácsi csata – 1526. augusztus 29.</a:t>
            </a:r>
            <a:endParaRPr/>
          </a:p>
        </p:txBody>
      </p:sp>
      <p:sp>
        <p:nvSpPr>
          <p:cNvPr id="140" name="Google Shape;140;p12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41" name="Google Shape;141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0513" y="1393511"/>
            <a:ext cx="7675561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2"/>
          <p:cNvSpPr/>
          <p:nvPr/>
        </p:nvSpPr>
        <p:spPr>
          <a:xfrm>
            <a:off x="4862794" y="3533775"/>
            <a:ext cx="3404906" cy="2085975"/>
          </a:xfrm>
          <a:custGeom>
            <a:rect b="b" l="l" r="r" t="t"/>
            <a:pathLst>
              <a:path extrusionOk="0" h="2085975" w="3404906">
                <a:moveTo>
                  <a:pt x="2642906" y="9525"/>
                </a:moveTo>
                <a:cubicBezTo>
                  <a:pt x="2576231" y="7938"/>
                  <a:pt x="2605822" y="27803"/>
                  <a:pt x="2585756" y="28575"/>
                </a:cubicBezTo>
                <a:cubicBezTo>
                  <a:pt x="2522224" y="31019"/>
                  <a:pt x="2458616" y="24330"/>
                  <a:pt x="2395256" y="19050"/>
                </a:cubicBezTo>
                <a:cubicBezTo>
                  <a:pt x="2382210" y="17963"/>
                  <a:pt x="2370167" y="10971"/>
                  <a:pt x="2357156" y="9525"/>
                </a:cubicBezTo>
                <a:cubicBezTo>
                  <a:pt x="2312865" y="4604"/>
                  <a:pt x="2268256" y="3175"/>
                  <a:pt x="2223806" y="0"/>
                </a:cubicBezTo>
                <a:lnTo>
                  <a:pt x="1890431" y="9525"/>
                </a:lnTo>
                <a:cubicBezTo>
                  <a:pt x="1868006" y="10593"/>
                  <a:pt x="1846141" y="17328"/>
                  <a:pt x="1823756" y="19050"/>
                </a:cubicBezTo>
                <a:cubicBezTo>
                  <a:pt x="1763525" y="23683"/>
                  <a:pt x="1703106" y="25400"/>
                  <a:pt x="1642781" y="28575"/>
                </a:cubicBezTo>
                <a:cubicBezTo>
                  <a:pt x="1604681" y="34925"/>
                  <a:pt x="1565953" y="38257"/>
                  <a:pt x="1528481" y="47625"/>
                </a:cubicBezTo>
                <a:cubicBezTo>
                  <a:pt x="1489519" y="57365"/>
                  <a:pt x="1453450" y="77310"/>
                  <a:pt x="1414181" y="85725"/>
                </a:cubicBezTo>
                <a:lnTo>
                  <a:pt x="1280831" y="114300"/>
                </a:lnTo>
                <a:cubicBezTo>
                  <a:pt x="1261893" y="118088"/>
                  <a:pt x="1242499" y="119482"/>
                  <a:pt x="1223681" y="123825"/>
                </a:cubicBezTo>
                <a:cubicBezTo>
                  <a:pt x="1201159" y="129022"/>
                  <a:pt x="1179607" y="138032"/>
                  <a:pt x="1157006" y="142875"/>
                </a:cubicBezTo>
                <a:cubicBezTo>
                  <a:pt x="1135054" y="147579"/>
                  <a:pt x="1112283" y="147696"/>
                  <a:pt x="1090331" y="152400"/>
                </a:cubicBezTo>
                <a:cubicBezTo>
                  <a:pt x="1067730" y="157243"/>
                  <a:pt x="1046576" y="168460"/>
                  <a:pt x="1023656" y="171450"/>
                </a:cubicBezTo>
                <a:cubicBezTo>
                  <a:pt x="973184" y="178033"/>
                  <a:pt x="922056" y="177800"/>
                  <a:pt x="871256" y="180975"/>
                </a:cubicBezTo>
                <a:cubicBezTo>
                  <a:pt x="852206" y="184150"/>
                  <a:pt x="833225" y="187769"/>
                  <a:pt x="814106" y="190500"/>
                </a:cubicBezTo>
                <a:cubicBezTo>
                  <a:pt x="788766" y="194120"/>
                  <a:pt x="763065" y="195308"/>
                  <a:pt x="737906" y="200025"/>
                </a:cubicBezTo>
                <a:cubicBezTo>
                  <a:pt x="712173" y="204850"/>
                  <a:pt x="686965" y="212186"/>
                  <a:pt x="661706" y="219075"/>
                </a:cubicBezTo>
                <a:cubicBezTo>
                  <a:pt x="652020" y="221717"/>
                  <a:pt x="642871" y="226165"/>
                  <a:pt x="633131" y="228600"/>
                </a:cubicBezTo>
                <a:cubicBezTo>
                  <a:pt x="617425" y="232527"/>
                  <a:pt x="601125" y="233865"/>
                  <a:pt x="585506" y="238125"/>
                </a:cubicBezTo>
                <a:cubicBezTo>
                  <a:pt x="566133" y="243409"/>
                  <a:pt x="548235" y="254335"/>
                  <a:pt x="528356" y="257175"/>
                </a:cubicBezTo>
                <a:cubicBezTo>
                  <a:pt x="506131" y="260350"/>
                  <a:pt x="483770" y="262684"/>
                  <a:pt x="461681" y="266700"/>
                </a:cubicBezTo>
                <a:cubicBezTo>
                  <a:pt x="420738" y="274144"/>
                  <a:pt x="430710" y="275549"/>
                  <a:pt x="395006" y="285750"/>
                </a:cubicBezTo>
                <a:cubicBezTo>
                  <a:pt x="382419" y="289346"/>
                  <a:pt x="369163" y="290678"/>
                  <a:pt x="356906" y="295275"/>
                </a:cubicBezTo>
                <a:cubicBezTo>
                  <a:pt x="284071" y="322588"/>
                  <a:pt x="353591" y="306642"/>
                  <a:pt x="271181" y="352425"/>
                </a:cubicBezTo>
                <a:cubicBezTo>
                  <a:pt x="259738" y="358782"/>
                  <a:pt x="245668" y="358354"/>
                  <a:pt x="233081" y="361950"/>
                </a:cubicBezTo>
                <a:cubicBezTo>
                  <a:pt x="223427" y="364708"/>
                  <a:pt x="213486" y="366985"/>
                  <a:pt x="204506" y="371475"/>
                </a:cubicBezTo>
                <a:cubicBezTo>
                  <a:pt x="193689" y="376883"/>
                  <a:pt x="142145" y="414786"/>
                  <a:pt x="137831" y="419100"/>
                </a:cubicBezTo>
                <a:cubicBezTo>
                  <a:pt x="74331" y="482600"/>
                  <a:pt x="166406" y="415925"/>
                  <a:pt x="90206" y="466725"/>
                </a:cubicBezTo>
                <a:cubicBezTo>
                  <a:pt x="74415" y="490412"/>
                  <a:pt x="62464" y="505778"/>
                  <a:pt x="52106" y="533400"/>
                </a:cubicBezTo>
                <a:cubicBezTo>
                  <a:pt x="42951" y="557815"/>
                  <a:pt x="44570" y="577048"/>
                  <a:pt x="33056" y="600075"/>
                </a:cubicBezTo>
                <a:cubicBezTo>
                  <a:pt x="27936" y="610314"/>
                  <a:pt x="20356" y="619125"/>
                  <a:pt x="14006" y="628650"/>
                </a:cubicBezTo>
                <a:cubicBezTo>
                  <a:pt x="-7202" y="755897"/>
                  <a:pt x="-1954" y="700482"/>
                  <a:pt x="14006" y="923925"/>
                </a:cubicBezTo>
                <a:cubicBezTo>
                  <a:pt x="14721" y="933940"/>
                  <a:pt x="19041" y="943520"/>
                  <a:pt x="23531" y="952500"/>
                </a:cubicBezTo>
                <a:cubicBezTo>
                  <a:pt x="28651" y="962739"/>
                  <a:pt x="36231" y="971550"/>
                  <a:pt x="42581" y="981075"/>
                </a:cubicBezTo>
                <a:cubicBezTo>
                  <a:pt x="45756" y="996950"/>
                  <a:pt x="42696" y="1015526"/>
                  <a:pt x="52106" y="1028700"/>
                </a:cubicBezTo>
                <a:cubicBezTo>
                  <a:pt x="60359" y="1040254"/>
                  <a:pt x="79425" y="1038509"/>
                  <a:pt x="90206" y="1047750"/>
                </a:cubicBezTo>
                <a:cubicBezTo>
                  <a:pt x="102259" y="1058081"/>
                  <a:pt x="107556" y="1074625"/>
                  <a:pt x="118781" y="1085850"/>
                </a:cubicBezTo>
                <a:cubicBezTo>
                  <a:pt x="126876" y="1093945"/>
                  <a:pt x="139261" y="1096805"/>
                  <a:pt x="147356" y="1104900"/>
                </a:cubicBezTo>
                <a:cubicBezTo>
                  <a:pt x="158581" y="1116125"/>
                  <a:pt x="164066" y="1132453"/>
                  <a:pt x="175931" y="1143000"/>
                </a:cubicBezTo>
                <a:cubicBezTo>
                  <a:pt x="193043" y="1158211"/>
                  <a:pt x="233081" y="1181100"/>
                  <a:pt x="233081" y="1181100"/>
                </a:cubicBezTo>
                <a:cubicBezTo>
                  <a:pt x="239431" y="1206500"/>
                  <a:pt x="238661" y="1234849"/>
                  <a:pt x="252131" y="1257300"/>
                </a:cubicBezTo>
                <a:cubicBezTo>
                  <a:pt x="331610" y="1389766"/>
                  <a:pt x="234942" y="1222922"/>
                  <a:pt x="299756" y="1352550"/>
                </a:cubicBezTo>
                <a:cubicBezTo>
                  <a:pt x="308035" y="1369109"/>
                  <a:pt x="320052" y="1383616"/>
                  <a:pt x="328331" y="1400175"/>
                </a:cubicBezTo>
                <a:cubicBezTo>
                  <a:pt x="361525" y="1466562"/>
                  <a:pt x="297445" y="1382421"/>
                  <a:pt x="366431" y="1485900"/>
                </a:cubicBezTo>
                <a:cubicBezTo>
                  <a:pt x="373903" y="1497108"/>
                  <a:pt x="385481" y="1504950"/>
                  <a:pt x="395006" y="1514475"/>
                </a:cubicBezTo>
                <a:cubicBezTo>
                  <a:pt x="410877" y="1562089"/>
                  <a:pt x="396410" y="1528727"/>
                  <a:pt x="433106" y="1581150"/>
                </a:cubicBezTo>
                <a:cubicBezTo>
                  <a:pt x="528113" y="1716875"/>
                  <a:pt x="425931" y="1582475"/>
                  <a:pt x="499781" y="1666875"/>
                </a:cubicBezTo>
                <a:cubicBezTo>
                  <a:pt x="513168" y="1682175"/>
                  <a:pt x="525683" y="1698236"/>
                  <a:pt x="537881" y="1714500"/>
                </a:cubicBezTo>
                <a:cubicBezTo>
                  <a:pt x="544750" y="1723658"/>
                  <a:pt x="548239" y="1735625"/>
                  <a:pt x="556931" y="1743075"/>
                </a:cubicBezTo>
                <a:cubicBezTo>
                  <a:pt x="570987" y="1755123"/>
                  <a:pt x="588681" y="1762125"/>
                  <a:pt x="604556" y="1771650"/>
                </a:cubicBezTo>
                <a:cubicBezTo>
                  <a:pt x="669898" y="1869663"/>
                  <a:pt x="562464" y="1715381"/>
                  <a:pt x="661706" y="1828800"/>
                </a:cubicBezTo>
                <a:cubicBezTo>
                  <a:pt x="673897" y="1842733"/>
                  <a:pt x="678090" y="1862492"/>
                  <a:pt x="690281" y="1876425"/>
                </a:cubicBezTo>
                <a:cubicBezTo>
                  <a:pt x="700735" y="1888372"/>
                  <a:pt x="716679" y="1894273"/>
                  <a:pt x="728381" y="1905000"/>
                </a:cubicBezTo>
                <a:cubicBezTo>
                  <a:pt x="754860" y="1929273"/>
                  <a:pt x="772452" y="1965136"/>
                  <a:pt x="804581" y="1981200"/>
                </a:cubicBezTo>
                <a:cubicBezTo>
                  <a:pt x="817281" y="1987550"/>
                  <a:pt x="829630" y="1994657"/>
                  <a:pt x="842681" y="2000250"/>
                </a:cubicBezTo>
                <a:cubicBezTo>
                  <a:pt x="851909" y="2004205"/>
                  <a:pt x="861624" y="2006942"/>
                  <a:pt x="871256" y="2009775"/>
                </a:cubicBezTo>
                <a:cubicBezTo>
                  <a:pt x="915606" y="2022819"/>
                  <a:pt x="959403" y="2038189"/>
                  <a:pt x="1004606" y="2047875"/>
                </a:cubicBezTo>
                <a:cubicBezTo>
                  <a:pt x="1159908" y="2081154"/>
                  <a:pt x="1092954" y="2070021"/>
                  <a:pt x="1204631" y="2085975"/>
                </a:cubicBezTo>
                <a:lnTo>
                  <a:pt x="1890431" y="2076450"/>
                </a:lnTo>
                <a:cubicBezTo>
                  <a:pt x="1903517" y="2076106"/>
                  <a:pt x="1915694" y="2069492"/>
                  <a:pt x="1928531" y="2066925"/>
                </a:cubicBezTo>
                <a:cubicBezTo>
                  <a:pt x="1963339" y="2059963"/>
                  <a:pt x="1998619" y="2055416"/>
                  <a:pt x="2033306" y="2047875"/>
                </a:cubicBezTo>
                <a:cubicBezTo>
                  <a:pt x="2071682" y="2039532"/>
                  <a:pt x="2108868" y="2025756"/>
                  <a:pt x="2147606" y="2019300"/>
                </a:cubicBezTo>
                <a:cubicBezTo>
                  <a:pt x="2185706" y="2012950"/>
                  <a:pt x="2224031" y="2007825"/>
                  <a:pt x="2261906" y="2000250"/>
                </a:cubicBezTo>
                <a:cubicBezTo>
                  <a:pt x="2277781" y="1997075"/>
                  <a:pt x="2294058" y="1995486"/>
                  <a:pt x="2309531" y="1990725"/>
                </a:cubicBezTo>
                <a:cubicBezTo>
                  <a:pt x="2501189" y="1931753"/>
                  <a:pt x="2309612" y="1981180"/>
                  <a:pt x="2423831" y="1952625"/>
                </a:cubicBezTo>
                <a:cubicBezTo>
                  <a:pt x="2468099" y="1923113"/>
                  <a:pt x="2479894" y="1912416"/>
                  <a:pt x="2547656" y="1895475"/>
                </a:cubicBezTo>
                <a:lnTo>
                  <a:pt x="2623856" y="1876425"/>
                </a:lnTo>
                <a:cubicBezTo>
                  <a:pt x="2671842" y="1828439"/>
                  <a:pt x="2631882" y="1859880"/>
                  <a:pt x="2709581" y="1828800"/>
                </a:cubicBezTo>
                <a:cubicBezTo>
                  <a:pt x="2755446" y="1810454"/>
                  <a:pt x="2746971" y="1805342"/>
                  <a:pt x="2795306" y="1781175"/>
                </a:cubicBezTo>
                <a:cubicBezTo>
                  <a:pt x="2804286" y="1776685"/>
                  <a:pt x="2814901" y="1776140"/>
                  <a:pt x="2823881" y="1771650"/>
                </a:cubicBezTo>
                <a:cubicBezTo>
                  <a:pt x="2834120" y="1766530"/>
                  <a:pt x="2843662" y="1759929"/>
                  <a:pt x="2852456" y="1752600"/>
                </a:cubicBezTo>
                <a:cubicBezTo>
                  <a:pt x="2862804" y="1743976"/>
                  <a:pt x="2869256" y="1730567"/>
                  <a:pt x="2881031" y="1724025"/>
                </a:cubicBezTo>
                <a:cubicBezTo>
                  <a:pt x="2898584" y="1714273"/>
                  <a:pt x="2920220" y="1713955"/>
                  <a:pt x="2938181" y="1704975"/>
                </a:cubicBezTo>
                <a:cubicBezTo>
                  <a:pt x="2958659" y="1694736"/>
                  <a:pt x="2976281" y="1679575"/>
                  <a:pt x="2995331" y="1666875"/>
                </a:cubicBezTo>
                <a:cubicBezTo>
                  <a:pt x="3062674" y="1621980"/>
                  <a:pt x="2979304" y="1678323"/>
                  <a:pt x="3062006" y="1619250"/>
                </a:cubicBezTo>
                <a:cubicBezTo>
                  <a:pt x="3071321" y="1612596"/>
                  <a:pt x="3081787" y="1607529"/>
                  <a:pt x="3090581" y="1600200"/>
                </a:cubicBezTo>
                <a:cubicBezTo>
                  <a:pt x="3100929" y="1591576"/>
                  <a:pt x="3109631" y="1581150"/>
                  <a:pt x="3119156" y="1571625"/>
                </a:cubicBezTo>
                <a:cubicBezTo>
                  <a:pt x="3122331" y="1562100"/>
                  <a:pt x="3125156" y="1552451"/>
                  <a:pt x="3128681" y="1543050"/>
                </a:cubicBezTo>
                <a:cubicBezTo>
                  <a:pt x="3134684" y="1527041"/>
                  <a:pt x="3142324" y="1511645"/>
                  <a:pt x="3147731" y="1495425"/>
                </a:cubicBezTo>
                <a:cubicBezTo>
                  <a:pt x="3151871" y="1483006"/>
                  <a:pt x="3153660" y="1469912"/>
                  <a:pt x="3157256" y="1457325"/>
                </a:cubicBezTo>
                <a:cubicBezTo>
                  <a:pt x="3160014" y="1447671"/>
                  <a:pt x="3163606" y="1438275"/>
                  <a:pt x="3166781" y="1428750"/>
                </a:cubicBezTo>
                <a:cubicBezTo>
                  <a:pt x="3169956" y="1400175"/>
                  <a:pt x="3171579" y="1371385"/>
                  <a:pt x="3176306" y="1343025"/>
                </a:cubicBezTo>
                <a:cubicBezTo>
                  <a:pt x="3177957" y="1333121"/>
                  <a:pt x="3183653" y="1324251"/>
                  <a:pt x="3185831" y="1314450"/>
                </a:cubicBezTo>
                <a:cubicBezTo>
                  <a:pt x="3190021" y="1295597"/>
                  <a:pt x="3191309" y="1276184"/>
                  <a:pt x="3195356" y="1257300"/>
                </a:cubicBezTo>
                <a:cubicBezTo>
                  <a:pt x="3200842" y="1231699"/>
                  <a:pt x="3206127" y="1205938"/>
                  <a:pt x="3214406" y="1181100"/>
                </a:cubicBezTo>
                <a:cubicBezTo>
                  <a:pt x="3217581" y="1171575"/>
                  <a:pt x="3221496" y="1162265"/>
                  <a:pt x="3223931" y="1152525"/>
                </a:cubicBezTo>
                <a:cubicBezTo>
                  <a:pt x="3227858" y="1136819"/>
                  <a:pt x="3229529" y="1120606"/>
                  <a:pt x="3233456" y="1104900"/>
                </a:cubicBezTo>
                <a:cubicBezTo>
                  <a:pt x="3235891" y="1095160"/>
                  <a:pt x="3240223" y="1085979"/>
                  <a:pt x="3242981" y="1076325"/>
                </a:cubicBezTo>
                <a:cubicBezTo>
                  <a:pt x="3246577" y="1063738"/>
                  <a:pt x="3248910" y="1050812"/>
                  <a:pt x="3252506" y="1038225"/>
                </a:cubicBezTo>
                <a:cubicBezTo>
                  <a:pt x="3255264" y="1028571"/>
                  <a:pt x="3259273" y="1019304"/>
                  <a:pt x="3262031" y="1009650"/>
                </a:cubicBezTo>
                <a:cubicBezTo>
                  <a:pt x="3273646" y="968998"/>
                  <a:pt x="3271260" y="968119"/>
                  <a:pt x="3281081" y="923925"/>
                </a:cubicBezTo>
                <a:cubicBezTo>
                  <a:pt x="3287895" y="893262"/>
                  <a:pt x="3301695" y="845687"/>
                  <a:pt x="3309656" y="819150"/>
                </a:cubicBezTo>
                <a:cubicBezTo>
                  <a:pt x="3329720" y="752269"/>
                  <a:pt x="3306712" y="837507"/>
                  <a:pt x="3338231" y="742950"/>
                </a:cubicBezTo>
                <a:cubicBezTo>
                  <a:pt x="3342371" y="730531"/>
                  <a:pt x="3343994" y="717389"/>
                  <a:pt x="3347756" y="704850"/>
                </a:cubicBezTo>
                <a:cubicBezTo>
                  <a:pt x="3353526" y="685616"/>
                  <a:pt x="3362868" y="667391"/>
                  <a:pt x="3366806" y="647700"/>
                </a:cubicBezTo>
                <a:cubicBezTo>
                  <a:pt x="3389254" y="535462"/>
                  <a:pt x="3362227" y="675174"/>
                  <a:pt x="3385856" y="533400"/>
                </a:cubicBezTo>
                <a:cubicBezTo>
                  <a:pt x="3391902" y="497123"/>
                  <a:pt x="3396343" y="481925"/>
                  <a:pt x="3404906" y="447675"/>
                </a:cubicBezTo>
                <a:cubicBezTo>
                  <a:pt x="3397855" y="341915"/>
                  <a:pt x="3406040" y="337344"/>
                  <a:pt x="3385856" y="266700"/>
                </a:cubicBezTo>
                <a:cubicBezTo>
                  <a:pt x="3383098" y="257046"/>
                  <a:pt x="3381207" y="246902"/>
                  <a:pt x="3376331" y="238125"/>
                </a:cubicBezTo>
                <a:cubicBezTo>
                  <a:pt x="3365212" y="218111"/>
                  <a:pt x="3338231" y="180975"/>
                  <a:pt x="3338231" y="180975"/>
                </a:cubicBezTo>
                <a:cubicBezTo>
                  <a:pt x="3335056" y="168275"/>
                  <a:pt x="3335968" y="153767"/>
                  <a:pt x="3328706" y="142875"/>
                </a:cubicBezTo>
                <a:cubicBezTo>
                  <a:pt x="3318155" y="127048"/>
                  <a:pt x="3287856" y="119733"/>
                  <a:pt x="3271556" y="114300"/>
                </a:cubicBezTo>
                <a:cubicBezTo>
                  <a:pt x="3232262" y="55359"/>
                  <a:pt x="3274673" y="103173"/>
                  <a:pt x="3166781" y="76200"/>
                </a:cubicBezTo>
                <a:cubicBezTo>
                  <a:pt x="3155675" y="73424"/>
                  <a:pt x="3148925" y="61170"/>
                  <a:pt x="3138206" y="57150"/>
                </a:cubicBezTo>
                <a:cubicBezTo>
                  <a:pt x="3106909" y="45414"/>
                  <a:pt x="2996845" y="38983"/>
                  <a:pt x="2985806" y="38100"/>
                </a:cubicBezTo>
                <a:cubicBezTo>
                  <a:pt x="2804536" y="23598"/>
                  <a:pt x="2709581" y="11112"/>
                  <a:pt x="2642906" y="9525"/>
                </a:cubicBezTo>
                <a:close/>
              </a:path>
            </a:pathLst>
          </a:custGeom>
          <a:noFill/>
          <a:ln cap="flat" cmpd="sng" w="28575">
            <a:solidFill>
              <a:srgbClr val="78230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3" name="Google Shape;143;p12"/>
          <p:cNvSpPr/>
          <p:nvPr/>
        </p:nvSpPr>
        <p:spPr>
          <a:xfrm>
            <a:off x="5769745" y="4315152"/>
            <a:ext cx="199766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csatatér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149" name="Google Shape;149;p13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50" name="Google Shape;15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2643" y="0"/>
            <a:ext cx="105267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mohácsi csata 1526.08.29." id="155" name="Google Shape;155;p14" title="Mohácsi csata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1925" y="434975"/>
            <a:ext cx="9802000" cy="5513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 txBox="1"/>
          <p:nvPr/>
        </p:nvSpPr>
        <p:spPr>
          <a:xfrm>
            <a:off x="1838300" y="6301750"/>
            <a:ext cx="103719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hu-HU" sz="1300" u="none" cap="none" strike="noStrik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https://www.youtube.com/watch?v=K3KiCZDq_C4</a:t>
            </a:r>
            <a:endParaRPr b="0" i="0" sz="1300" u="none" cap="none" strike="noStrike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5"/>
          <p:cNvSpPr txBox="1"/>
          <p:nvPr>
            <p:ph type="title"/>
          </p:nvPr>
        </p:nvSpPr>
        <p:spPr>
          <a:xfrm>
            <a:off x="2192875" y="5669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Veszteségek</a:t>
            </a:r>
            <a:endParaRPr/>
          </a:p>
        </p:txBody>
      </p:sp>
      <p:sp>
        <p:nvSpPr>
          <p:cNvPr id="162" name="Google Shape;162;p15"/>
          <p:cNvSpPr txBox="1"/>
          <p:nvPr>
            <p:ph idx="1" type="body"/>
          </p:nvPr>
        </p:nvSpPr>
        <p:spPr>
          <a:xfrm>
            <a:off x="2836862" y="1540189"/>
            <a:ext cx="8915400" cy="29460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16 000 halott (4-5000 lovas, 10-11 000 gyalogos) – Kanizsai Dorottya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Tomori Pál és még 6 főpap, 30 főúr elesett a csatában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II. Lajos menekülés közben halt meg</a:t>
            </a:r>
            <a:endParaRPr/>
          </a:p>
          <a:p>
            <a:pPr indent="-215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Szulejmán kifosztotta Budát (corvinák, kincsek elrablása)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Győrtől Miskolcig terjedő sávot kirabolták, elpusztították az oszmán-törökök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6"/>
          <p:cNvSpPr txBox="1"/>
          <p:nvPr>
            <p:ph type="title"/>
          </p:nvPr>
        </p:nvSpPr>
        <p:spPr>
          <a:xfrm>
            <a:off x="1764250" y="3574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Magyar Királyság sorsa</a:t>
            </a:r>
            <a:endParaRPr/>
          </a:p>
        </p:txBody>
      </p:sp>
      <p:sp>
        <p:nvSpPr>
          <p:cNvPr id="168" name="Google Shape;168;p16"/>
          <p:cNvSpPr txBox="1"/>
          <p:nvPr>
            <p:ph idx="1" type="body"/>
          </p:nvPr>
        </p:nvSpPr>
        <p:spPr>
          <a:xfrm>
            <a:off x="2246312" y="1540189"/>
            <a:ext cx="9478963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királyi tanács tagjai meghaltak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Kettős királyválasztás: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Szapolyai János erdélyi vajda, az ország legnagyobb földbirtokosa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Habsburg Ferdinánd – II. Lajos sógora</a:t>
            </a:r>
            <a:endParaRPr/>
          </a:p>
          <a:p>
            <a:pPr indent="-1905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Polgárháború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1541: Budát elfoglalták az oszmán-törökök – az ország három részre szakad</a:t>
            </a:r>
            <a:endParaRPr/>
          </a:p>
          <a:p>
            <a:pPr indent="-1841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7"/>
          <p:cNvSpPr txBox="1"/>
          <p:nvPr>
            <p:ph type="title"/>
          </p:nvPr>
        </p:nvSpPr>
        <p:spPr>
          <a:xfrm>
            <a:off x="2059525" y="500285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Mohács emlékezete</a:t>
            </a:r>
            <a:endParaRPr/>
          </a:p>
        </p:txBody>
      </p:sp>
      <p:sp>
        <p:nvSpPr>
          <p:cNvPr id="174" name="Google Shape;174;p17"/>
          <p:cNvSpPr txBox="1"/>
          <p:nvPr>
            <p:ph idx="1" type="body"/>
          </p:nvPr>
        </p:nvSpPr>
        <p:spPr>
          <a:xfrm>
            <a:off x="2589200" y="1504950"/>
            <a:ext cx="8915400" cy="49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Szemtanúk: 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Brodarics István szerémi püspök, kancellár leírása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I. Szulejmán naplója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Történetírók: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Istvánffy Miklós – 16. század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Heltai Gáspár – 16. század</a:t>
            </a:r>
            <a:endParaRPr/>
          </a:p>
          <a:p>
            <a:pPr indent="-158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t/>
            </a:r>
            <a:endParaRPr sz="2000"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Történészek: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B. Szabó János, Fodor Pál, Pap Norbert, Varga Szabolcs</a:t>
            </a:r>
            <a:endParaRPr sz="2000"/>
          </a:p>
          <a:p>
            <a:pPr indent="0" lvl="0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hu-HU" sz="2000"/>
              <a:t>(Rekonstrukció és emlékezet kutatócsoport)</a:t>
            </a:r>
            <a:endParaRPr sz="2000"/>
          </a:p>
          <a:p>
            <a:pPr indent="-1841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Forráselemzés</a:t>
            </a:r>
            <a:endParaRPr/>
          </a:p>
        </p:txBody>
      </p:sp>
      <p:sp>
        <p:nvSpPr>
          <p:cNvPr id="180" name="Google Shape;180;p18"/>
          <p:cNvSpPr txBox="1"/>
          <p:nvPr>
            <p:ph idx="1" type="body"/>
          </p:nvPr>
        </p:nvSpPr>
        <p:spPr>
          <a:xfrm>
            <a:off x="2589212" y="1724025"/>
            <a:ext cx="8915400" cy="45098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Ki írta? (Melyik oldalon harcolt, milyen méltóságot töltött be, részt vett-e a csatában?)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Saját élményei vagy csak hallott róla? (Hány év telt el a csata és a mű keletkezése között? Honnan szerezte az információkat?)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Milyen céllal írta? (Miért írta le? Milyen szándék vezérelte abban, hogy leírta?)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Milyen a nyelvezete? (Érzelmi töltésű szavak, átvételek…)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Korának körülményei mennyire kapcsolódnak a csatához? (Jelenlegi helyzet visszavetítése, megindoklása, alátámasztása…)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Mennyire egyezik a többi leírással? (Más forrásokkal való összevetés…)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9"/>
          <p:cNvSpPr txBox="1"/>
          <p:nvPr>
            <p:ph type="title"/>
          </p:nvPr>
        </p:nvSpPr>
        <p:spPr>
          <a:xfrm>
            <a:off x="1945225" y="5669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Művészeti alkotások</a:t>
            </a:r>
            <a:endParaRPr/>
          </a:p>
        </p:txBody>
      </p:sp>
      <p:sp>
        <p:nvSpPr>
          <p:cNvPr id="186" name="Google Shape;186;p19"/>
          <p:cNvSpPr txBox="1"/>
          <p:nvPr>
            <p:ph idx="1" type="body"/>
          </p:nvPr>
        </p:nvSpPr>
        <p:spPr>
          <a:xfrm>
            <a:off x="2589212" y="2133600"/>
            <a:ext cx="8915400" cy="15430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Irodalmi művek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Festmények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Char char="?"/>
            </a:pPr>
            <a:r>
              <a:rPr lang="hu-HU" sz="2400"/>
              <a:t>Szobrok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Mohács a köztudatban</a:t>
            </a:r>
            <a:endParaRPr/>
          </a:p>
        </p:txBody>
      </p:sp>
      <p:pic>
        <p:nvPicPr>
          <p:cNvPr id="69" name="Google Shape;69;p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84140" y="1264555"/>
            <a:ext cx="6280954" cy="5593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Mi lett volna ha…</a:t>
            </a:r>
            <a:endParaRPr/>
          </a:p>
        </p:txBody>
      </p:sp>
      <p:sp>
        <p:nvSpPr>
          <p:cNvPr id="192" name="Google Shape;192;p20"/>
          <p:cNvSpPr txBox="1"/>
          <p:nvPr>
            <p:ph idx="1" type="body"/>
          </p:nvPr>
        </p:nvSpPr>
        <p:spPr>
          <a:xfrm>
            <a:off x="2589212" y="2133600"/>
            <a:ext cx="8915400" cy="26384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?"/>
            </a:pPr>
            <a:r>
              <a:rPr lang="hu-HU"/>
              <a:t>Te mit csináltál volna másképp?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/>
              <a:t>Ma vannak-e hasonló helyzetek?</a:t>
            </a:r>
            <a:endParaRPr/>
          </a:p>
          <a:p>
            <a:pPr indent="-2286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/>
              <a:t>Historia est magistra vitae? – A történelem az élet tanítómestere?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fa, fű, ég látható&#10;&#10;Automatikusan generált leírás" id="197" name="Google Shape;197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3144" y="1031358"/>
            <a:ext cx="7768856" cy="5826642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1"/>
          <p:cNvSpPr txBox="1"/>
          <p:nvPr>
            <p:ph type="title"/>
          </p:nvPr>
        </p:nvSpPr>
        <p:spPr>
          <a:xfrm>
            <a:off x="1533831" y="297067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Évfordulók – 300. és a 400.</a:t>
            </a:r>
            <a:endParaRPr/>
          </a:p>
        </p:txBody>
      </p:sp>
      <p:sp>
        <p:nvSpPr>
          <p:cNvPr id="199" name="Google Shape;199;p21"/>
          <p:cNvSpPr txBox="1"/>
          <p:nvPr>
            <p:ph idx="1" type="body"/>
          </p:nvPr>
        </p:nvSpPr>
        <p:spPr>
          <a:xfrm>
            <a:off x="1041991" y="1454520"/>
            <a:ext cx="3413051" cy="27634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Csatatéri vagy Kálvária emlékkápolna (1816)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		Király József pécsi    		püspök építtette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2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05" name="Google Shape;205;p22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képen kültéri, épület, ég, fa látható&#10;&#10;Automatikusan generált leírás" id="206" name="Google Shape;20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7388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épület, kültéri, ablak, fa látható&#10;&#10;Automatikusan generált leírás" id="207" name="Google Shape;207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9555" y="0"/>
            <a:ext cx="51435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vasaló, fedett pályás, sárga, kültéri látható&#10;&#10;Automatikusan generált leírás" id="208" name="Google Shape;208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35985" y="3029000"/>
            <a:ext cx="2871750" cy="38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épület, ég, felhő látható&#10;&#10;Automatikusan generált leírás" id="213" name="Google Shape;21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>
            <p:ph idx="1" type="body"/>
          </p:nvPr>
        </p:nvSpPr>
        <p:spPr>
          <a:xfrm>
            <a:off x="152521" y="1282996"/>
            <a:ext cx="4217460" cy="3299637"/>
          </a:xfrm>
          <a:prstGeom prst="rect">
            <a:avLst/>
          </a:prstGeom>
          <a:solidFill>
            <a:schemeClr val="lt1">
              <a:alpha val="63529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b="1" lang="hu-HU" sz="2000"/>
              <a:t>Fogadalmi emléktemplom (1926)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Zichy Gyula kalocsai érsek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Közadakozásból</a:t>
            </a:r>
            <a:endParaRPr/>
          </a:p>
          <a:p>
            <a:pPr indent="-228600" lvl="2" marL="11430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Alapjában 3000 magyar község, 52 város, 25 megyeháza udvarából vett 1 kg-os föld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kültéri, felhő, épület, fa látható&#10;&#10;Automatikusan generált leírás" id="219" name="Google Shape;219;p2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58796" y="15875"/>
            <a:ext cx="9122832" cy="684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35235" y="3126007"/>
            <a:ext cx="5456765" cy="373199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bútorok, fedett pályás, Szent helyek, Plébánia látható&#10;&#10;Automatikusan generált leírás" id="221" name="Google Shape;22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" y="2488019"/>
            <a:ext cx="3277486" cy="436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5"/>
          <p:cNvSpPr txBox="1"/>
          <p:nvPr>
            <p:ph type="title"/>
          </p:nvPr>
        </p:nvSpPr>
        <p:spPr>
          <a:xfrm>
            <a:off x="1720567" y="561049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Lajos-kövek</a:t>
            </a:r>
            <a:endParaRPr/>
          </a:p>
        </p:txBody>
      </p:sp>
      <p:sp>
        <p:nvSpPr>
          <p:cNvPr id="227" name="Google Shape;227;p25"/>
          <p:cNvSpPr txBox="1"/>
          <p:nvPr>
            <p:ph idx="1" type="body"/>
          </p:nvPr>
        </p:nvSpPr>
        <p:spPr>
          <a:xfrm>
            <a:off x="637107" y="1513488"/>
            <a:ext cx="6121045" cy="51921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33432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A csata 400. évfordulójára Aggházy Kamil kezdeményezésére II. Lajos és serege útvonala mentén elhelyezett emlékkövek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A hadiút eseményeit is megörökítették rajtuk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Pontos helyük: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Érd, Római út 29. (a képen)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Ercsi, a Bajcsy-Zsilinszky és az Eötvös utca kereszteződésében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Dunaújváros, Lajos-kövek, Majakovszkij út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Dunaföldvár, Kossuth Lajos utca 2. a Városháza oldalfalán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Tolna, a Városháza falán, Hősök tere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Szekszárd, Béla király tér 1. Megyeháza 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Báta, Fő utca 241. Szent Mihály templom 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Dunaszekcső, Kossuth Lajos utca 35. Polgármesteri hivatal falán</a:t>
            </a:r>
            <a:endParaRPr/>
          </a:p>
          <a:p>
            <a:pPr indent="-278129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84210"/>
              <a:buChar char="?"/>
            </a:pPr>
            <a:r>
              <a:rPr lang="hu-HU"/>
              <a:t>Mohács, II. Lajos emlékmű a Csele-pataknál</a:t>
            </a:r>
            <a:endParaRPr/>
          </a:p>
        </p:txBody>
      </p:sp>
      <p:pic>
        <p:nvPicPr>
          <p:cNvPr id="228" name="Google Shape;228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70214" y="14511"/>
            <a:ext cx="4821786" cy="7009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6"/>
          <p:cNvSpPr txBox="1"/>
          <p:nvPr>
            <p:ph idx="1" type="body"/>
          </p:nvPr>
        </p:nvSpPr>
        <p:spPr>
          <a:xfrm>
            <a:off x="1208689" y="283779"/>
            <a:ext cx="6032938" cy="5780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None/>
            </a:pPr>
            <a:r>
              <a:rPr lang="hu-HU"/>
              <a:t>II. Lajos halálának emlékoszlopa a Csele-pataknál</a:t>
            </a:r>
            <a:endParaRPr/>
          </a:p>
        </p:txBody>
      </p:sp>
      <p:pic>
        <p:nvPicPr>
          <p:cNvPr id="234" name="Google Shape;234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46912" y="0"/>
            <a:ext cx="485298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623" y="3179708"/>
            <a:ext cx="6782289" cy="239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ohácsi Nemzeti Emlékhely | Mohács látnivalók" id="240" name="Google Shape;24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1846" y="2317898"/>
            <a:ext cx="6810153" cy="4540102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7"/>
          <p:cNvSpPr txBox="1"/>
          <p:nvPr>
            <p:ph type="title"/>
          </p:nvPr>
        </p:nvSpPr>
        <p:spPr>
          <a:xfrm>
            <a:off x="1286540" y="220073"/>
            <a:ext cx="10905460" cy="9176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Century Gothic"/>
              <a:buNone/>
            </a:pPr>
            <a:r>
              <a:rPr b="1" lang="hu-HU" sz="3200"/>
              <a:t>Mohácsi Történelmi Emlékhely – A szimbólumok kertje</a:t>
            </a:r>
            <a:endParaRPr/>
          </a:p>
        </p:txBody>
      </p:sp>
      <p:sp>
        <p:nvSpPr>
          <p:cNvPr id="242" name="Google Shape;242;p27"/>
          <p:cNvSpPr txBox="1"/>
          <p:nvPr>
            <p:ph idx="1" type="body"/>
          </p:nvPr>
        </p:nvSpPr>
        <p:spPr>
          <a:xfrm>
            <a:off x="414670" y="1254642"/>
            <a:ext cx="5156790" cy="3785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450. évfordulón nyílt meg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Vadász György tervezte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Helyszín: Sátorhely – öt tömegsír található a területén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Síremlékeket Kő Pál és munkatársai készítették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Hádész kapuja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</a:pPr>
            <a:r>
              <a:rPr lang="hu-HU" sz="2000"/>
              <a:t>		 Pölöskei József alkotása – 		14 000 csontra emlékeztető elemből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8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48" name="Google Shape;248;p28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Mohács, Nemzeti Történelmi Emlékhely » KirándulásTippek" id="249" name="Google Shape;24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255" name="Google Shape;255;p29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Mohács, Nemzeti Emlékhely" id="256" name="Google Shape;25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9943" y="0"/>
            <a:ext cx="1029343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A középkori magyar állam</a:t>
            </a:r>
            <a:endParaRPr/>
          </a:p>
        </p:txBody>
      </p:sp>
      <p:pic>
        <p:nvPicPr>
          <p:cNvPr id="75" name="Google Shape;75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4910" y="1582879"/>
            <a:ext cx="6514392" cy="486114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/>
        </p:nvSpPr>
        <p:spPr>
          <a:xfrm>
            <a:off x="7439302" y="1582879"/>
            <a:ext cx="4259499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Legfontosabb méltóságok: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esztergomi érsek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nádor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országbíró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1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erdélyi vajda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None/>
            </a:pPr>
            <a:r>
              <a:t/>
            </a:r>
            <a:endParaRPr b="1" i="1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entury Gothic"/>
              <a:buChar char="-"/>
            </a:pPr>
            <a:r>
              <a:rPr b="1" i="1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bánok (pl. temesi, horvát, macsói)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0"/>
          <p:cNvSpPr txBox="1"/>
          <p:nvPr>
            <p:ph type="title"/>
          </p:nvPr>
        </p:nvSpPr>
        <p:spPr>
          <a:xfrm>
            <a:off x="1640156" y="549682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Az egyik feltárt tömegsír</a:t>
            </a:r>
            <a:endParaRPr/>
          </a:p>
        </p:txBody>
      </p:sp>
      <p:sp>
        <p:nvSpPr>
          <p:cNvPr id="262" name="Google Shape;262;p30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A képen talaj, kültéri, sár, uszadékfa látható&#10;&#10;Automatikusan generált leírás" id="263" name="Google Shape;263;p30"/>
          <p:cNvPicPr preferRelativeResize="0"/>
          <p:nvPr/>
        </p:nvPicPr>
        <p:blipFill rotWithShape="1">
          <a:blip r:embed="rId3">
            <a:alphaModFix/>
          </a:blip>
          <a:srcRect b="1" l="5501" r="9000" t="0"/>
          <a:stretch/>
        </p:blipFill>
        <p:spPr>
          <a:xfrm>
            <a:off x="2854539" y="1386840"/>
            <a:ext cx="3380136" cy="527114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talaj, kültéri, lábbelik látható&#10;&#10;Automatikusan generált leírás" id="264" name="Google Shape;264;p30"/>
          <p:cNvPicPr preferRelativeResize="0"/>
          <p:nvPr/>
        </p:nvPicPr>
        <p:blipFill rotWithShape="1">
          <a:blip r:embed="rId4">
            <a:alphaModFix/>
          </a:blip>
          <a:srcRect b="1" l="3023" r="11092" t="0"/>
          <a:stretch/>
        </p:blipFill>
        <p:spPr>
          <a:xfrm>
            <a:off x="7772401" y="0"/>
            <a:ext cx="4419600" cy="68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1"/>
          <p:cNvSpPr txBox="1"/>
          <p:nvPr/>
        </p:nvSpPr>
        <p:spPr>
          <a:xfrm>
            <a:off x="1158949" y="157591"/>
            <a:ext cx="11033051" cy="58169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hu-HU" sz="4000" u="none" cap="small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 Mohácsi Történelmi Emlékhelyen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</a:t>
            </a: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Hádész kapuja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Térképkő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Rózsa-szökőkút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Számszeríj alakú sírjelek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Főszereplők sírjelei</a:t>
            </a:r>
            <a:endParaRPr b="0" i="0" sz="24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Tudáspróba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514350" lvl="0" marL="5143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Drámajáték:	</a:t>
            </a: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− magyar haditanács a csata előtt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a zászlóvivő Drágffi János sarkantyújának lecsatolása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II. Lajos a csatában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Kanizsai Dorottya eltemetteti a halottakat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hu-HU" sz="24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− II. Lajos holttestének megkeresése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/>
          <p:nvPr>
            <p:ph idx="1" type="body"/>
          </p:nvPr>
        </p:nvSpPr>
        <p:spPr>
          <a:xfrm>
            <a:off x="2589212" y="557048"/>
            <a:ext cx="8915400" cy="53541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hu-HU" sz="2800"/>
              <a:t>5. Régészeti feltárás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u-HU" sz="2800"/>
              <a:t>6. Fegyverbemutató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 sz="2800"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hu-HU" sz="2800"/>
              <a:t>7. Múzeum megtekintése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képen szöveg, emléktábla, Emléktábla, Betűtípus látható&#10;&#10;Automatikusan generált leírás" id="279" name="Google Shape;27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48141" y="0"/>
            <a:ext cx="42957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 txBox="1"/>
          <p:nvPr>
            <p:ph type="title"/>
          </p:nvPr>
        </p:nvSpPr>
        <p:spPr>
          <a:xfrm>
            <a:off x="1734184" y="154983"/>
            <a:ext cx="7783527" cy="8866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Magyarország külpolitikai helyzete</a:t>
            </a:r>
            <a:endParaRPr/>
          </a:p>
        </p:txBody>
      </p:sp>
      <p:sp>
        <p:nvSpPr>
          <p:cNvPr id="82" name="Google Shape;82;p4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83" name="Google Shape;8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34183" y="1199701"/>
            <a:ext cx="8109531" cy="55495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" name="Google Shape;84;p4"/>
          <p:cNvCxnSpPr/>
          <p:nvPr/>
        </p:nvCxnSpPr>
        <p:spPr>
          <a:xfrm>
            <a:off x="7477125" y="4543425"/>
            <a:ext cx="485775" cy="504825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85" name="Google Shape;85;p4"/>
          <p:cNvCxnSpPr/>
          <p:nvPr/>
        </p:nvCxnSpPr>
        <p:spPr>
          <a:xfrm flipH="1">
            <a:off x="3714750" y="4772025"/>
            <a:ext cx="352425" cy="523875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86" name="Google Shape;86;p4"/>
          <p:cNvCxnSpPr/>
          <p:nvPr/>
        </p:nvCxnSpPr>
        <p:spPr>
          <a:xfrm>
            <a:off x="4695825" y="3848100"/>
            <a:ext cx="8001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stealth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/>
          <p:nvPr>
            <p:ph type="title"/>
          </p:nvPr>
        </p:nvSpPr>
        <p:spPr>
          <a:xfrm>
            <a:off x="1783300" y="49076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Oszmán Birodalom</a:t>
            </a:r>
            <a:endParaRPr/>
          </a:p>
        </p:txBody>
      </p:sp>
      <p:pic>
        <p:nvPicPr>
          <p:cNvPr id="92" name="Google Shape;92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9837" y="1305497"/>
            <a:ext cx="9622934" cy="49524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sp>
        <p:nvSpPr>
          <p:cNvPr id="98" name="Google Shape;98;p6"/>
          <p:cNvSpPr txBox="1"/>
          <p:nvPr>
            <p:ph idx="1" type="body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Janicsár 2. " id="99" name="Google Shape;9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4262" y="624110"/>
            <a:ext cx="3352800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zpáhi" id="100" name="Google Shape;10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7619" y="627797"/>
            <a:ext cx="7377112" cy="571131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6"/>
          <p:cNvSpPr txBox="1"/>
          <p:nvPr/>
        </p:nvSpPr>
        <p:spPr>
          <a:xfrm>
            <a:off x="6754018" y="6325045"/>
            <a:ext cx="378142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hu-HU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Szpáhi és janicsár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t/>
            </a:r>
            <a:endParaRPr/>
          </a:p>
        </p:txBody>
      </p:sp>
      <p:pic>
        <p:nvPicPr>
          <p:cNvPr id="107" name="Google Shape;107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57450" y="2160587"/>
            <a:ext cx="7680325" cy="462713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08" name="Google Shape;108;p7"/>
          <p:cNvGraphicFramePr/>
          <p:nvPr/>
        </p:nvGraphicFramePr>
        <p:xfrm>
          <a:off x="2233612" y="17859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{F140AD01-290D-48BF-A3B1-C7E0346CA7E6}</a:tableStyleId>
              </a:tblPr>
              <a:tblGrid>
                <a:gridCol w="2709325"/>
                <a:gridCol w="2709325"/>
                <a:gridCol w="2709325"/>
              </a:tblGrid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t/>
                      </a:r>
                      <a:endParaRPr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Oszmán Birodalom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Magyar Királyság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Terület (km</a:t>
                      </a:r>
                      <a:r>
                        <a:rPr baseline="30000" lang="hu-HU" sz="1800" u="none" cap="none" strike="noStrike"/>
                        <a:t>2</a:t>
                      </a:r>
                      <a:r>
                        <a:rPr lang="hu-HU" sz="1800" u="none" cap="none" strike="noStrike"/>
                        <a:t>)</a:t>
                      </a:r>
                      <a:endParaRPr baseline="30000" sz="18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1 500 000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320 000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Lakosság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hu-HU" sz="1800" u="none" cap="none" strike="noStrike"/>
                        <a:t>12-13 000 000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3 300 000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Éves jövedelem (forint)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hu-HU" sz="1800" u="none" cap="none" strike="noStrike"/>
                        <a:t>4-5 000 000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250-260 000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  <a:tr h="370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Hadsereglétszám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100-120 000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hu-HU" sz="1800" u="none" cap="none" strike="noStrike"/>
                        <a:t>30-40 000</a:t>
                      </a:r>
                      <a:endParaRPr sz="1400" u="none" cap="none" strike="noStrike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/>
          <p:nvPr>
            <p:ph type="title"/>
          </p:nvPr>
        </p:nvSpPr>
        <p:spPr>
          <a:xfrm>
            <a:off x="1526125" y="233585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II. Ulászló (1490 – 1516)</a:t>
            </a:r>
            <a:br>
              <a:rPr lang="hu-HU"/>
            </a:br>
            <a:r>
              <a:rPr lang="hu-HU"/>
              <a:t>	</a:t>
            </a:r>
            <a:r>
              <a:rPr lang="hu-HU" sz="2400"/>
              <a:t>magyar és cseh király</a:t>
            </a:r>
            <a:endParaRPr/>
          </a:p>
        </p:txBody>
      </p:sp>
      <p:sp>
        <p:nvSpPr>
          <p:cNvPr id="114" name="Google Shape;114;p8"/>
          <p:cNvSpPr txBox="1"/>
          <p:nvPr>
            <p:ph idx="1" type="body"/>
          </p:nvPr>
        </p:nvSpPr>
        <p:spPr>
          <a:xfrm>
            <a:off x="495299" y="1724025"/>
            <a:ext cx="7151687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trónra lépés előtt: 19 éve cseh király, aki sikeresen dacolt Mátyással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békepárti főurak támogatták – török veszély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külpolitikai irány: 1515: Habsburg-Jagelló házassági szerződés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Char char="?"/>
            </a:pPr>
            <a:r>
              <a:rPr lang="hu-HU" sz="2000"/>
              <a:t>Fekete sereg maradványainak felszámolása – rendi hadsereg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Rétegződése: </a:t>
            </a:r>
            <a:r>
              <a:rPr b="1" lang="hu-HU" sz="1800"/>
              <a:t>bandériumok, végvári csapatok</a:t>
            </a:r>
            <a:r>
              <a:rPr lang="hu-HU" sz="1800"/>
              <a:t>, nemesi felkelés, telekkatonaság</a:t>
            </a:r>
            <a:endParaRPr/>
          </a:p>
          <a:p>
            <a:pPr indent="-2857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?"/>
            </a:pPr>
            <a:r>
              <a:rPr lang="hu-HU" sz="1800"/>
              <a:t>Európai szinten jelentős haderő!</a:t>
            </a:r>
            <a:endParaRPr/>
          </a:p>
          <a:p>
            <a:pPr indent="-184150" lvl="1" marL="74295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</a:pPr>
            <a:r>
              <a:t/>
            </a:r>
            <a:endParaRPr/>
          </a:p>
        </p:txBody>
      </p:sp>
      <p:pic>
        <p:nvPicPr>
          <p:cNvPr id="115" name="Google Shape;115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33517" y="428625"/>
            <a:ext cx="4162425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9"/>
          <p:cNvSpPr txBox="1"/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</a:pPr>
            <a:r>
              <a:rPr lang="hu-HU"/>
              <a:t>II. Lajos (1516 – 1526)</a:t>
            </a:r>
            <a:br>
              <a:rPr lang="hu-HU"/>
            </a:br>
            <a:r>
              <a:rPr lang="hu-HU"/>
              <a:t> 	</a:t>
            </a:r>
            <a:r>
              <a:rPr lang="hu-HU" sz="2400"/>
              <a:t>magyar és cseh király</a:t>
            </a:r>
            <a:endParaRPr/>
          </a:p>
        </p:txBody>
      </p:sp>
      <p:sp>
        <p:nvSpPr>
          <p:cNvPr id="121" name="Google Shape;121;p9"/>
          <p:cNvSpPr txBox="1"/>
          <p:nvPr>
            <p:ph idx="1" type="body"/>
          </p:nvPr>
        </p:nvSpPr>
        <p:spPr>
          <a:xfrm>
            <a:off x="2437606" y="2198159"/>
            <a:ext cx="4659313" cy="30215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334327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10 évesen lépett a trónra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1521-től uralkodott önállóan (ekkor már Nándorfehérvár török kézben volt)</a:t>
            </a:r>
            <a:endParaRPr/>
          </a:p>
          <a:p>
            <a:pPr indent="-334327" lvl="0" marL="3429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Char char="?"/>
            </a:pPr>
            <a:r>
              <a:rPr lang="hu-HU"/>
              <a:t>pénzrontással akarta a végvárrendszer fenntartásához előteremteni a pénzt – ez csak rövid távon sikerült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75000"/>
              <a:buNone/>
            </a:pPr>
            <a:r>
              <a:t/>
            </a:r>
            <a:endParaRPr/>
          </a:p>
        </p:txBody>
      </p:sp>
      <p:pic>
        <p:nvPicPr>
          <p:cNvPr id="122" name="Google Shape;12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24738" y="624110"/>
            <a:ext cx="4491037" cy="5644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2022-05-02T07:21:31Z</dcterms:created>
  <dc:creator>O365 felhasználó</dc:creator>
</cp:coreProperties>
</file>