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y="6858000" cx="12192000"/>
  <p:notesSz cx="6858000" cy="9144000"/>
  <p:embeddedFontLst>
    <p:embeddedFont>
      <p:font typeface="Century Gothic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8" roundtripDataSignature="AMtx7mhfD0APo+cMle5gCBFYO36DiJuv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CenturyGothic-regular.fntdata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CenturyGothic-italic.fntdata"/><Relationship Id="rId25" Type="http://schemas.openxmlformats.org/officeDocument/2006/relationships/font" Target="fonts/CenturyGothic-bold.fntdata"/><Relationship Id="rId28" Type="http://customschemas.google.com/relationships/presentationmetadata" Target="metadata"/><Relationship Id="rId27" Type="http://schemas.openxmlformats.org/officeDocument/2006/relationships/font" Target="fonts/CenturyGothic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hu-H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2fab456db1a_0_64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5" name="Google Shape;15;g2fab456db1a_0_64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6" name="Google Shape;16;g2fab456db1a_0_6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2fab456db1a_0_99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0" name="Google Shape;50;g2fab456db1a_0_99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1" name="Google Shape;51;g2fab456db1a_0_9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fab456db1a_0_10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tartalomrész" type="twoObj">
  <p:cSld name="TWO_OBJECTS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fab456db1a_0_105"/>
          <p:cNvSpPr txBox="1"/>
          <p:nvPr>
            <p:ph type="title"/>
          </p:nvPr>
        </p:nvSpPr>
        <p:spPr>
          <a:xfrm>
            <a:off x="2592924" y="624110"/>
            <a:ext cx="89118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56" name="Google Shape;56;g2fab456db1a_0_105"/>
          <p:cNvSpPr txBox="1"/>
          <p:nvPr>
            <p:ph idx="1" type="body"/>
          </p:nvPr>
        </p:nvSpPr>
        <p:spPr>
          <a:xfrm>
            <a:off x="2589212" y="2133600"/>
            <a:ext cx="4314000" cy="37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rtl="0" algn="l">
              <a:spcBef>
                <a:spcPts val="100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 algn="l">
              <a:spcBef>
                <a:spcPts val="100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spcBef>
                <a:spcPts val="100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57" name="Google Shape;57;g2fab456db1a_0_105"/>
          <p:cNvSpPr txBox="1"/>
          <p:nvPr>
            <p:ph idx="2" type="body"/>
          </p:nvPr>
        </p:nvSpPr>
        <p:spPr>
          <a:xfrm>
            <a:off x="7190747" y="2126222"/>
            <a:ext cx="4314000" cy="37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rtl="0" algn="l">
              <a:spcBef>
                <a:spcPts val="100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 algn="l">
              <a:spcBef>
                <a:spcPts val="100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spcBef>
                <a:spcPts val="100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58" name="Google Shape;58;g2fab456db1a_0_105"/>
          <p:cNvSpPr txBox="1"/>
          <p:nvPr>
            <p:ph idx="10" type="dt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g2fab456db1a_0_105"/>
          <p:cNvSpPr txBox="1"/>
          <p:nvPr>
            <p:ph idx="11" type="ftr"/>
          </p:nvPr>
        </p:nvSpPr>
        <p:spPr>
          <a:xfrm>
            <a:off x="2589212" y="613580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g2fab456db1a_0_105"/>
          <p:cNvSpPr/>
          <p:nvPr/>
        </p:nvSpPr>
        <p:spPr>
          <a:xfrm flipH="1" rot="10800000">
            <a:off x="-4189" y="714372"/>
            <a:ext cx="1588529" cy="507300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g2fab456db1a_0_105"/>
          <p:cNvSpPr txBox="1"/>
          <p:nvPr>
            <p:ph idx="12" type="sldNum"/>
          </p:nvPr>
        </p:nvSpPr>
        <p:spPr>
          <a:xfrm>
            <a:off x="531812" y="787782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tartalom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fab456db1a_0_113"/>
          <p:cNvSpPr txBox="1"/>
          <p:nvPr>
            <p:ph type="title"/>
          </p:nvPr>
        </p:nvSpPr>
        <p:spPr>
          <a:xfrm>
            <a:off x="2592925" y="624110"/>
            <a:ext cx="89118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64" name="Google Shape;64;g2fab456db1a_0_113"/>
          <p:cNvSpPr txBox="1"/>
          <p:nvPr>
            <p:ph idx="1" type="body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rtl="0" algn="l">
              <a:spcBef>
                <a:spcPts val="100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 algn="l">
              <a:spcBef>
                <a:spcPts val="100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spcBef>
                <a:spcPts val="100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65" name="Google Shape;65;g2fab456db1a_0_113"/>
          <p:cNvSpPr txBox="1"/>
          <p:nvPr>
            <p:ph idx="10" type="dt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g2fab456db1a_0_113"/>
          <p:cNvSpPr txBox="1"/>
          <p:nvPr>
            <p:ph idx="11" type="ftr"/>
          </p:nvPr>
        </p:nvSpPr>
        <p:spPr>
          <a:xfrm>
            <a:off x="2589212" y="613580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g2fab456db1a_0_113"/>
          <p:cNvSpPr/>
          <p:nvPr/>
        </p:nvSpPr>
        <p:spPr>
          <a:xfrm flipH="1" rot="10800000">
            <a:off x="-4189" y="714372"/>
            <a:ext cx="1588529" cy="507300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g2fab456db1a_0_113"/>
          <p:cNvSpPr txBox="1"/>
          <p:nvPr>
            <p:ph idx="12" type="sldNum"/>
          </p:nvPr>
        </p:nvSpPr>
        <p:spPr>
          <a:xfrm>
            <a:off x="531812" y="787782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2fab456db1a_0_68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9" name="Google Shape;19;g2fab456db1a_0_6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2fab456db1a_0_7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2" name="Google Shape;22;g2fab456db1a_0_7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23" name="Google Shape;23;g2fab456db1a_0_7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2fab456db1a_0_7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6" name="Google Shape;26;g2fab456db1a_0_75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7" name="Google Shape;27;g2fab456db1a_0_75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8" name="Google Shape;28;g2fab456db1a_0_7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2fab456db1a_0_8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1" name="Google Shape;31;g2fab456db1a_0_8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2fab456db1a_0_83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34" name="Google Shape;34;g2fab456db1a_0_83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5" name="Google Shape;35;g2fab456db1a_0_8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2fab456db1a_0_87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38" name="Google Shape;38;g2fab456db1a_0_8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2fab456db1a_0_9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g2fab456db1a_0_90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42" name="Google Shape;42;g2fab456db1a_0_90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3" name="Google Shape;43;g2fab456db1a_0_90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4" name="Google Shape;44;g2fab456db1a_0_9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2fab456db1a_0_96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47" name="Google Shape;47;g2fab456db1a_0_9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2fab456db1a_0_6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" name="Google Shape;11;g2fab456db1a_0_60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indent="-3492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indent="-3492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indent="-3492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indent="-3492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indent="-3492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indent="-3492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indent="-3492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indent="-3492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" name="Google Shape;12;g2fab456db1a_0_6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g"/><Relationship Id="rId4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jpg"/><Relationship Id="rId4" Type="http://schemas.openxmlformats.org/officeDocument/2006/relationships/image" Target="../media/image19.jpg"/><Relationship Id="rId5" Type="http://schemas.openxmlformats.org/officeDocument/2006/relationships/image" Target="../media/image2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jpg"/><Relationship Id="rId4" Type="http://schemas.openxmlformats.org/officeDocument/2006/relationships/image" Target="../media/image46.jpg"/><Relationship Id="rId5" Type="http://schemas.openxmlformats.org/officeDocument/2006/relationships/image" Target="../media/image2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jpg"/><Relationship Id="rId4" Type="http://schemas.openxmlformats.org/officeDocument/2006/relationships/image" Target="../media/image22.jpg"/><Relationship Id="rId5" Type="http://schemas.openxmlformats.org/officeDocument/2006/relationships/image" Target="../media/image37.jpg"/><Relationship Id="rId6" Type="http://schemas.openxmlformats.org/officeDocument/2006/relationships/image" Target="../media/image2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jpg"/><Relationship Id="rId4" Type="http://schemas.openxmlformats.org/officeDocument/2006/relationships/image" Target="../media/image4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4.jpg"/><Relationship Id="rId4" Type="http://schemas.openxmlformats.org/officeDocument/2006/relationships/image" Target="../media/image5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0.jpg"/><Relationship Id="rId4" Type="http://schemas.openxmlformats.org/officeDocument/2006/relationships/image" Target="../media/image3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png"/><Relationship Id="rId4" Type="http://schemas.openxmlformats.org/officeDocument/2006/relationships/image" Target="../media/image41.png"/><Relationship Id="rId5" Type="http://schemas.openxmlformats.org/officeDocument/2006/relationships/image" Target="../media/image45.png"/><Relationship Id="rId6" Type="http://schemas.openxmlformats.org/officeDocument/2006/relationships/image" Target="../media/image4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Relationship Id="rId4" Type="http://schemas.openxmlformats.org/officeDocument/2006/relationships/image" Target="../media/image17.jpg"/><Relationship Id="rId5" Type="http://schemas.openxmlformats.org/officeDocument/2006/relationships/image" Target="../media/image1.jpg"/><Relationship Id="rId6" Type="http://schemas.openxmlformats.org/officeDocument/2006/relationships/image" Target="../media/image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Relationship Id="rId4" Type="http://schemas.openxmlformats.org/officeDocument/2006/relationships/image" Target="../media/image3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Relationship Id="rId4" Type="http://schemas.openxmlformats.org/officeDocument/2006/relationships/image" Target="../media/image4.jpg"/><Relationship Id="rId5" Type="http://schemas.openxmlformats.org/officeDocument/2006/relationships/image" Target="../media/image39.jpg"/><Relationship Id="rId6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Relationship Id="rId4" Type="http://schemas.openxmlformats.org/officeDocument/2006/relationships/image" Target="../media/image33.jpg"/><Relationship Id="rId5" Type="http://schemas.openxmlformats.org/officeDocument/2006/relationships/image" Target="../media/image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8.jpg"/><Relationship Id="rId4" Type="http://schemas.openxmlformats.org/officeDocument/2006/relationships/image" Target="../media/image12.jpg"/><Relationship Id="rId5" Type="http://schemas.openxmlformats.org/officeDocument/2006/relationships/image" Target="../media/image35.jpg"/><Relationship Id="rId6" Type="http://schemas.openxmlformats.org/officeDocument/2006/relationships/image" Target="../media/image23.jpg"/><Relationship Id="rId7" Type="http://schemas.openxmlformats.org/officeDocument/2006/relationships/image" Target="../media/image15.jpg"/><Relationship Id="rId8" Type="http://schemas.openxmlformats.org/officeDocument/2006/relationships/image" Target="../media/image2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Relationship Id="rId4" Type="http://schemas.openxmlformats.org/officeDocument/2006/relationships/image" Target="../media/image21.jpg"/><Relationship Id="rId5" Type="http://schemas.openxmlformats.org/officeDocument/2006/relationships/image" Target="../media/image20.jpg"/><Relationship Id="rId6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"/>
          <p:cNvSpPr txBox="1"/>
          <p:nvPr>
            <p:ph type="title"/>
          </p:nvPr>
        </p:nvSpPr>
        <p:spPr>
          <a:xfrm>
            <a:off x="1846218" y="265109"/>
            <a:ext cx="9370422" cy="11697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97297"/>
              <a:buFont typeface="Century Gothic"/>
              <a:buNone/>
            </a:pPr>
            <a:r>
              <a:rPr b="1" lang="hu-HU"/>
              <a:t>ÓPUSZTASZER TÖRTÉNELMI EMLÉKPARK </a:t>
            </a:r>
            <a:br>
              <a:rPr b="1" lang="hu-HU"/>
            </a:br>
            <a:br>
              <a:rPr b="1" lang="hu-HU"/>
            </a:br>
            <a:br>
              <a:rPr b="1" lang="hu-HU"/>
            </a:br>
            <a:br>
              <a:rPr b="1" lang="hu-HU"/>
            </a:br>
            <a:r>
              <a:rPr b="1" lang="hu-HU"/>
              <a:t>						</a:t>
            </a:r>
            <a:endParaRPr/>
          </a:p>
        </p:txBody>
      </p:sp>
      <p:sp>
        <p:nvSpPr>
          <p:cNvPr id="74" name="Google Shape;74;p1"/>
          <p:cNvSpPr txBox="1"/>
          <p:nvPr>
            <p:ph idx="1" type="body"/>
          </p:nvPr>
        </p:nvSpPr>
        <p:spPr>
          <a:xfrm>
            <a:off x="3851954" y="7154863"/>
            <a:ext cx="2303817" cy="1298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-HU"/>
              <a:t>HHHH</a:t>
            </a:r>
            <a:endParaRPr/>
          </a:p>
        </p:txBody>
      </p:sp>
      <p:pic>
        <p:nvPicPr>
          <p:cNvPr descr="Ópusztaszeri Nemzeti Történeti Emlékpark" id="75" name="Google Shape;7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21113" y="1251950"/>
            <a:ext cx="8386062" cy="447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724513"/>
            <a:ext cx="5734050" cy="113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0"/>
          <p:cNvSpPr txBox="1"/>
          <p:nvPr>
            <p:ph type="title"/>
          </p:nvPr>
        </p:nvSpPr>
        <p:spPr>
          <a:xfrm>
            <a:off x="1088571" y="1933302"/>
            <a:ext cx="4345579" cy="26125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97297"/>
              <a:buFont typeface="Century Gothic"/>
              <a:buNone/>
            </a:pPr>
            <a:r>
              <a:rPr b="1" lang="hu-HU"/>
              <a:t>GÉZA NAGYFEJEDELEM URALKODÁSA</a:t>
            </a:r>
            <a:br>
              <a:rPr b="1" lang="hu-HU"/>
            </a:br>
            <a:r>
              <a:rPr b="1" lang="hu-HU"/>
              <a:t>972–997</a:t>
            </a:r>
            <a:br>
              <a:rPr b="1" lang="hu-HU"/>
            </a:br>
            <a:endParaRPr b="1"/>
          </a:p>
        </p:txBody>
      </p:sp>
      <p:sp>
        <p:nvSpPr>
          <p:cNvPr id="153" name="Google Shape;153;p10"/>
          <p:cNvSpPr txBox="1"/>
          <p:nvPr>
            <p:ph idx="2" type="body"/>
          </p:nvPr>
        </p:nvSpPr>
        <p:spPr>
          <a:xfrm>
            <a:off x="7190747" y="2126222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-HU"/>
              <a:t>GSDGDSGGD</a:t>
            </a:r>
            <a:endParaRPr/>
          </a:p>
        </p:txBody>
      </p:sp>
      <p:pic>
        <p:nvPicPr>
          <p:cNvPr id="154" name="Google Shape;15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4121330" y="1665653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1"/>
          <p:cNvSpPr txBox="1"/>
          <p:nvPr>
            <p:ph type="title"/>
          </p:nvPr>
        </p:nvSpPr>
        <p:spPr>
          <a:xfrm>
            <a:off x="1689463" y="624110"/>
            <a:ext cx="10502537" cy="18404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97297"/>
              <a:buFont typeface="Century Gothic"/>
              <a:buNone/>
            </a:pPr>
            <a:r>
              <a:rPr b="1" lang="hu-HU"/>
              <a:t>A keresztény</a:t>
            </a:r>
            <a:br>
              <a:rPr b="1" lang="hu-HU"/>
            </a:br>
            <a:r>
              <a:rPr b="1" lang="hu-HU"/>
              <a:t>magyar      									Szent István király</a:t>
            </a:r>
            <a:br>
              <a:rPr b="1" lang="hu-HU"/>
            </a:br>
            <a:r>
              <a:rPr b="1" lang="hu-HU"/>
              <a:t>államalapítás							       uralkodása</a:t>
            </a:r>
            <a:endParaRPr b="1"/>
          </a:p>
        </p:txBody>
      </p:sp>
      <p:sp>
        <p:nvSpPr>
          <p:cNvPr id="160" name="Google Shape;160;p11"/>
          <p:cNvSpPr txBox="1"/>
          <p:nvPr>
            <p:ph idx="1" type="body"/>
          </p:nvPr>
        </p:nvSpPr>
        <p:spPr>
          <a:xfrm>
            <a:off x="1689463" y="3239588"/>
            <a:ext cx="4859383" cy="2671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1" lang="hu-HU" sz="2000"/>
              <a:t>A VÁRMEGYÉK MEGALAPÍTÁSA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1" sz="2400"/>
          </a:p>
        </p:txBody>
      </p:sp>
      <p:sp>
        <p:nvSpPr>
          <p:cNvPr id="161" name="Google Shape;161;p11"/>
          <p:cNvSpPr txBox="1"/>
          <p:nvPr>
            <p:ph idx="2" type="body"/>
          </p:nvPr>
        </p:nvSpPr>
        <p:spPr>
          <a:xfrm>
            <a:off x="6461760" y="3239588"/>
            <a:ext cx="5042851" cy="26642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1" lang="hu-HU" sz="2000"/>
              <a:t>PÜSPÖKSÉGEK ALAPÍTÁSA</a:t>
            </a:r>
            <a:endParaRPr/>
          </a:p>
          <a:p>
            <a:pPr indent="-228600" lvl="0" marL="34290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62" name="Google Shape;16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33393" y="3644770"/>
            <a:ext cx="2285725" cy="303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46555" y="3823864"/>
            <a:ext cx="3800266" cy="30341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eles magyarok - Szent István király örökségéről - Zarándok.ma" id="164" name="Google Shape;164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71858" y="357674"/>
            <a:ext cx="2902885" cy="2874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2"/>
          <p:cNvSpPr txBox="1"/>
          <p:nvPr>
            <p:ph type="title"/>
          </p:nvPr>
        </p:nvSpPr>
        <p:spPr>
          <a:xfrm>
            <a:off x="1611087" y="624109"/>
            <a:ext cx="9893526" cy="1561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97297"/>
              <a:buFont typeface="Century Gothic"/>
              <a:buNone/>
            </a:pPr>
            <a:r>
              <a:rPr b="1" lang="hu-HU"/>
              <a:t>A magyar állam megszilárdulása 1:</a:t>
            </a:r>
            <a:br>
              <a:rPr b="1" lang="hu-HU"/>
            </a:br>
            <a:r>
              <a:rPr b="1" lang="hu-HU"/>
              <a:t>Szent László uralkodása </a:t>
            </a:r>
            <a:br>
              <a:rPr b="1" lang="hu-HU"/>
            </a:br>
            <a:r>
              <a:rPr b="1" lang="hu-HU"/>
              <a:t>1077–1095</a:t>
            </a:r>
            <a:br>
              <a:rPr b="1" lang="hu-HU"/>
            </a:br>
            <a:endParaRPr b="1"/>
          </a:p>
        </p:txBody>
      </p:sp>
      <p:pic>
        <p:nvPicPr>
          <p:cNvPr id="170" name="Google Shape;17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7976260" y="2455306"/>
            <a:ext cx="5042264" cy="2836272"/>
          </a:xfrm>
          <a:prstGeom prst="rect">
            <a:avLst/>
          </a:prstGeom>
          <a:noFill/>
          <a:ln>
            <a:noFill/>
          </a:ln>
        </p:spPr>
      </p:pic>
      <p:sp>
        <p:nvSpPr>
          <p:cNvPr descr="Szent László, a lovagkirály - Kupakői paprika" id="171" name="Google Shape;171;p12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Szent László, a lovagkirály - Kupakői paprika" id="172" name="Google Shape;172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78936" y="2185850"/>
            <a:ext cx="4294504" cy="4243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4922" y="1297579"/>
            <a:ext cx="2853099" cy="5151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3"/>
          <p:cNvSpPr txBox="1"/>
          <p:nvPr>
            <p:ph type="title"/>
          </p:nvPr>
        </p:nvSpPr>
        <p:spPr>
          <a:xfrm>
            <a:off x="1915887" y="624109"/>
            <a:ext cx="9588726" cy="14398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97297"/>
              <a:buFont typeface="Century Gothic"/>
              <a:buNone/>
            </a:pPr>
            <a:r>
              <a:rPr b="1" lang="hu-HU"/>
              <a:t>A magyar állam megszilárdulása 2:</a:t>
            </a:r>
            <a:br>
              <a:rPr b="1" lang="hu-HU"/>
            </a:br>
            <a:r>
              <a:rPr b="1" lang="hu-HU"/>
              <a:t>Könyves Kálmán uralkodása </a:t>
            </a:r>
            <a:br>
              <a:rPr b="1" lang="hu-HU"/>
            </a:br>
            <a:r>
              <a:rPr b="1" lang="hu-HU"/>
              <a:t>1095–1116</a:t>
            </a:r>
            <a:endParaRPr/>
          </a:p>
        </p:txBody>
      </p:sp>
      <p:sp>
        <p:nvSpPr>
          <p:cNvPr id="179" name="Google Shape;179;p13"/>
          <p:cNvSpPr txBox="1"/>
          <p:nvPr>
            <p:ph idx="1" type="body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                               </a:t>
            </a:r>
            <a:endParaRPr/>
          </a:p>
        </p:txBody>
      </p:sp>
      <p:pic>
        <p:nvPicPr>
          <p:cNvPr descr="Könyves Kálmán-szobor – Köztérkép" id="180" name="Google Shape;180;p13"/>
          <p:cNvPicPr preferRelativeResize="0"/>
          <p:nvPr/>
        </p:nvPicPr>
        <p:blipFill rotWithShape="1">
          <a:blip r:embed="rId3">
            <a:alphaModFix/>
          </a:blip>
          <a:srcRect b="19970" l="1923" r="11200" t="-2207"/>
          <a:stretch/>
        </p:blipFill>
        <p:spPr>
          <a:xfrm>
            <a:off x="789517" y="1879741"/>
            <a:ext cx="3025814" cy="44044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e/e5/Konyves_Kalman.jpg/228px-Konyves_Kalman.jpg" id="181" name="Google Shape;181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258227" y="2993534"/>
            <a:ext cx="950716" cy="10884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önyves Kálmán – Köztérkép" id="182" name="Google Shape;182;p13"/>
          <p:cNvPicPr preferRelativeResize="0"/>
          <p:nvPr/>
        </p:nvPicPr>
        <p:blipFill rotWithShape="1">
          <a:blip r:embed="rId5">
            <a:alphaModFix/>
          </a:blip>
          <a:srcRect b="10567" l="14378" r="5472" t="23859"/>
          <a:stretch/>
        </p:blipFill>
        <p:spPr>
          <a:xfrm>
            <a:off x="8740589" y="2348630"/>
            <a:ext cx="3307976" cy="39355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a/ad/Cegamiento_del_principe_almos_y_b%C3%A9la.jpg/240px-Cegamiento_del_principe_almos_y_b%C3%A9la.jpg" id="183" name="Google Shape;183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92762" y="2686319"/>
            <a:ext cx="4370396" cy="3597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4"/>
          <p:cNvSpPr txBox="1"/>
          <p:nvPr>
            <p:ph type="title"/>
          </p:nvPr>
        </p:nvSpPr>
        <p:spPr>
          <a:xfrm>
            <a:off x="1706881" y="624110"/>
            <a:ext cx="9797732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97297"/>
              <a:buFont typeface="Century Gothic"/>
              <a:buNone/>
            </a:pPr>
            <a:r>
              <a:rPr b="1" lang="hu-HU"/>
              <a:t>III. Béla uralkodása</a:t>
            </a:r>
            <a:br>
              <a:rPr b="1" lang="hu-HU"/>
            </a:br>
            <a:r>
              <a:rPr b="1" lang="hu-HU"/>
              <a:t>1141–1162</a:t>
            </a:r>
            <a:br>
              <a:rPr b="1" lang="hu-HU"/>
            </a:br>
            <a:endParaRPr b="1"/>
          </a:p>
        </p:txBody>
      </p:sp>
      <p:pic>
        <p:nvPicPr>
          <p:cNvPr id="189" name="Google Shape;18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6746353" y="2393428"/>
            <a:ext cx="5566952" cy="31314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zékesfehérvár Városportál - 169 év után ismét Székesfehérváron - kiállítás  nyílt III. Béla királyról" id="190" name="Google Shape;19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1963" y="1733006"/>
            <a:ext cx="7080799" cy="4713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 txBox="1"/>
          <p:nvPr>
            <p:ph type="title"/>
          </p:nvPr>
        </p:nvSpPr>
        <p:spPr>
          <a:xfrm>
            <a:off x="1541418" y="624110"/>
            <a:ext cx="10067108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b="1" lang="hu-HU"/>
              <a:t>II. András (1205–1235) </a:t>
            </a:r>
            <a:br>
              <a:rPr b="1" lang="hu-HU"/>
            </a:br>
            <a:r>
              <a:rPr b="1" lang="hu-HU"/>
              <a:t>az Aranybulla, 1222</a:t>
            </a:r>
            <a:endParaRPr b="1"/>
          </a:p>
        </p:txBody>
      </p:sp>
      <p:pic>
        <p:nvPicPr>
          <p:cNvPr descr="Aranybulla - Országgyűlési Múzeum - Országgyűlés" id="196" name="Google Shape;196;p1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49368" y="1722120"/>
            <a:ext cx="7087783" cy="4740530"/>
          </a:xfrm>
          <a:prstGeom prst="rect">
            <a:avLst/>
          </a:prstGeom>
          <a:noFill/>
          <a:ln>
            <a:noFill/>
          </a:ln>
        </p:spPr>
      </p:pic>
      <p:sp>
        <p:nvSpPr>
          <p:cNvPr descr="Aranybulla: film a szívtől az észig és a lélekig | ma7.sk" id="197" name="Google Shape;197;p15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descr="Aranybulla: film a szívtől az észig és a lélekig | ma7.sk" id="198" name="Google Shape;198;p15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descr="Aranybulla: film a szívtől az észig és a lélekig | ma7.sk" id="199" name="Google Shape;199;p15"/>
          <p:cNvSpPr/>
          <p:nvPr/>
        </p:nvSpPr>
        <p:spPr>
          <a:xfrm>
            <a:off x="460375" y="1603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0" name="Google Shape;200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2775" y="2286580"/>
            <a:ext cx="4175282" cy="3133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6"/>
          <p:cNvSpPr txBox="1"/>
          <p:nvPr>
            <p:ph type="title"/>
          </p:nvPr>
        </p:nvSpPr>
        <p:spPr>
          <a:xfrm>
            <a:off x="1584960" y="624110"/>
            <a:ext cx="56057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b="1" lang="hu-HU"/>
              <a:t>IV. Béla és a tatárjárás</a:t>
            </a:r>
            <a:endParaRPr b="1"/>
          </a:p>
        </p:txBody>
      </p:sp>
      <p:sp>
        <p:nvSpPr>
          <p:cNvPr id="206" name="Google Shape;206;p16"/>
          <p:cNvSpPr txBox="1"/>
          <p:nvPr>
            <p:ph idx="2" type="body"/>
          </p:nvPr>
        </p:nvSpPr>
        <p:spPr>
          <a:xfrm>
            <a:off x="7190747" y="2126222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-HU"/>
              <a:t>grhhht</a:t>
            </a:r>
            <a:endParaRPr/>
          </a:p>
        </p:txBody>
      </p:sp>
      <p:pic>
        <p:nvPicPr>
          <p:cNvPr id="207" name="Google Shape;20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6214933" y="1665558"/>
            <a:ext cx="6233888" cy="35065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örténelem 9. – V. A MAGYARSÁG TÖRTÉNETE A KEZDETEKTŐL 1490-IG – 43. A  tatárjárás és az utolsó Árpádok" id="208" name="Google Shape;208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97111" y="1541417"/>
            <a:ext cx="5877471" cy="49943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7"/>
          <p:cNvSpPr txBox="1"/>
          <p:nvPr>
            <p:ph type="title"/>
          </p:nvPr>
        </p:nvSpPr>
        <p:spPr>
          <a:xfrm>
            <a:off x="2595154" y="624109"/>
            <a:ext cx="8909457" cy="13440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97297"/>
              <a:buFont typeface="Century Gothic"/>
              <a:buNone/>
            </a:pPr>
            <a:r>
              <a:rPr b="1" lang="hu-HU"/>
              <a:t>Az „aranyágacska”:</a:t>
            </a:r>
            <a:br>
              <a:rPr b="1" lang="hu-HU"/>
            </a:br>
            <a:r>
              <a:rPr b="1" lang="hu-HU"/>
              <a:t>az utolsó Árpád-házi király</a:t>
            </a:r>
            <a:br>
              <a:rPr b="1" lang="hu-HU"/>
            </a:br>
            <a:r>
              <a:rPr b="1" lang="hu-HU"/>
              <a:t>III. András (1290–1301)</a:t>
            </a:r>
            <a:br>
              <a:rPr b="1" lang="hu-HU"/>
            </a:br>
            <a:br>
              <a:rPr lang="hu-HU"/>
            </a:br>
            <a:endParaRPr/>
          </a:p>
        </p:txBody>
      </p:sp>
      <p:pic>
        <p:nvPicPr>
          <p:cNvPr id="214" name="Google Shape;21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7160" y="2133599"/>
            <a:ext cx="3731831" cy="4875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8"/>
          <p:cNvSpPr txBox="1"/>
          <p:nvPr>
            <p:ph type="title"/>
          </p:nvPr>
        </p:nvSpPr>
        <p:spPr>
          <a:xfrm>
            <a:off x="2592924" y="246466"/>
            <a:ext cx="8911687" cy="136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b="1" lang="hu-HU"/>
              <a:t>Az Árpád-ház jelentősége</a:t>
            </a:r>
            <a:endParaRPr b="1"/>
          </a:p>
        </p:txBody>
      </p:sp>
      <p:pic>
        <p:nvPicPr>
          <p:cNvPr id="220" name="Google Shape;220;p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93353" y="1132522"/>
            <a:ext cx="8498647" cy="4726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17280" y="1262495"/>
            <a:ext cx="3199344" cy="2469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37041" y="3526970"/>
            <a:ext cx="774394" cy="894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6980" y="2211829"/>
            <a:ext cx="5182328" cy="312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9"/>
          <p:cNvSpPr txBox="1"/>
          <p:nvPr>
            <p:ph type="title"/>
          </p:nvPr>
        </p:nvSpPr>
        <p:spPr>
          <a:xfrm>
            <a:off x="1659371" y="148047"/>
            <a:ext cx="5917086" cy="12279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 </a:t>
            </a:r>
            <a:endParaRPr b="1"/>
          </a:p>
        </p:txBody>
      </p:sp>
      <p:sp>
        <p:nvSpPr>
          <p:cNvPr descr="Csodaszarvas ajándékbolt,webáruház - Ősmagyar övek,övvertek" id="229" name="Google Shape;229;p19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0" name="Google Shape;230;p19"/>
          <p:cNvSpPr txBox="1"/>
          <p:nvPr>
            <p:ph idx="1" type="body"/>
          </p:nvPr>
        </p:nvSpPr>
        <p:spPr>
          <a:xfrm>
            <a:off x="1990298" y="322217"/>
            <a:ext cx="9200218" cy="55890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hu-HU" sz="2800"/>
              <a:t>TALÁLKOZZUNK ÓPUSZTASZEREN!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400"/>
          </a:p>
        </p:txBody>
      </p:sp>
      <p:pic>
        <p:nvPicPr>
          <p:cNvPr id="231" name="Google Shape;23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90298" y="1283915"/>
            <a:ext cx="9200218" cy="5175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"/>
          <p:cNvSpPr txBox="1"/>
          <p:nvPr>
            <p:ph type="title"/>
          </p:nvPr>
        </p:nvSpPr>
        <p:spPr>
          <a:xfrm>
            <a:off x="1212638" y="624110"/>
            <a:ext cx="10160755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b="1" lang="hu-HU"/>
              <a:t>A NÉPVÁNDORLÁS</a:t>
            </a:r>
            <a:endParaRPr b="1"/>
          </a:p>
        </p:txBody>
      </p:sp>
      <p:pic>
        <p:nvPicPr>
          <p:cNvPr descr="2_01nepvandorlas.jpg" id="82" name="Google Shape;82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4775" l="2123" r="858" t="8849"/>
          <a:stretch/>
        </p:blipFill>
        <p:spPr>
          <a:xfrm>
            <a:off x="1212638" y="1264555"/>
            <a:ext cx="10082901" cy="5141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"/>
          <p:cNvSpPr txBox="1"/>
          <p:nvPr>
            <p:ph idx="1" type="body"/>
          </p:nvPr>
        </p:nvSpPr>
        <p:spPr>
          <a:xfrm>
            <a:off x="2891246" y="95795"/>
            <a:ext cx="5839045" cy="12812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hu-HU" sz="2800"/>
              <a:t>AZ EURÓPAI HUN BIRODALOM</a:t>
            </a:r>
            <a:endParaRPr b="1" sz="2800"/>
          </a:p>
        </p:txBody>
      </p:sp>
      <p:sp>
        <p:nvSpPr>
          <p:cNvPr id="88" name="Google Shape;88;p3"/>
          <p:cNvSpPr txBox="1"/>
          <p:nvPr>
            <p:ph idx="2" type="body"/>
          </p:nvPr>
        </p:nvSpPr>
        <p:spPr>
          <a:xfrm>
            <a:off x="8730292" y="394214"/>
            <a:ext cx="3200451" cy="5201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75000"/>
              <a:buNone/>
            </a:pPr>
            <a:r>
              <a:rPr lang="hu-HU"/>
              <a:t>	</a:t>
            </a:r>
            <a:r>
              <a:rPr b="1" lang="hu-HU"/>
              <a:t>ATTILA NAGYKIRÁLY</a:t>
            </a:r>
            <a:endParaRPr/>
          </a:p>
          <a:p>
            <a:pPr indent="-228600" lvl="0" marL="342900" rtl="0" algn="l">
              <a:spcBef>
                <a:spcPts val="1000"/>
              </a:spcBef>
              <a:spcAft>
                <a:spcPts val="0"/>
              </a:spcAft>
              <a:buSzPct val="75000"/>
              <a:buNone/>
            </a:pPr>
            <a:r>
              <a:t/>
            </a:r>
            <a:endParaRPr/>
          </a:p>
          <a:p>
            <a:pPr indent="-228600" lvl="0" marL="342900" rtl="0" algn="l">
              <a:spcBef>
                <a:spcPts val="1000"/>
              </a:spcBef>
              <a:spcAft>
                <a:spcPts val="0"/>
              </a:spcAft>
              <a:buSzPct val="75000"/>
              <a:buNone/>
            </a:pPr>
            <a:r>
              <a:t/>
            </a:r>
            <a:endParaRPr/>
          </a:p>
        </p:txBody>
      </p:sp>
      <p:pic>
        <p:nvPicPr>
          <p:cNvPr descr="Magazin" id="89" name="Google Shape;89;p3"/>
          <p:cNvPicPr preferRelativeResize="0"/>
          <p:nvPr/>
        </p:nvPicPr>
        <p:blipFill rotWithShape="1">
          <a:blip r:embed="rId3">
            <a:alphaModFix/>
          </a:blip>
          <a:srcRect b="10038" l="-202" r="203" t="-10039"/>
          <a:stretch/>
        </p:blipFill>
        <p:spPr>
          <a:xfrm>
            <a:off x="522471" y="425254"/>
            <a:ext cx="3657208" cy="2585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7445369" y="2103535"/>
            <a:ext cx="5873929" cy="33040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gyar himnusz: Hun üst 1 (kép)" id="91" name="Google Shape;91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15041" y="746190"/>
            <a:ext cx="1804365" cy="22648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ng.24.hu/uploads/2017/10/201710-europai-hunok.jpg" id="92" name="Google Shape;92;p3"/>
          <p:cNvPicPr preferRelativeResize="0"/>
          <p:nvPr/>
        </p:nvPicPr>
        <p:blipFill rotWithShape="1">
          <a:blip r:embed="rId6">
            <a:alphaModFix/>
          </a:blip>
          <a:srcRect b="19670" l="2104" r="5286" t="14732"/>
          <a:stretch/>
        </p:blipFill>
        <p:spPr>
          <a:xfrm>
            <a:off x="2819676" y="3230609"/>
            <a:ext cx="5616424" cy="339725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3"/>
          <p:cNvSpPr txBox="1"/>
          <p:nvPr/>
        </p:nvSpPr>
        <p:spPr>
          <a:xfrm>
            <a:off x="783771" y="3431177"/>
            <a:ext cx="2035903" cy="14980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None/>
            </a:pPr>
            <a:r>
              <a:rPr b="1" i="0" lang="hu-HU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Attila legnagyobb csatája</a:t>
            </a:r>
            <a:endParaRPr/>
          </a:p>
          <a:p>
            <a:pPr indent="0" lvl="0" marL="0" marR="0" rtl="0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None/>
            </a:pPr>
            <a:r>
              <a:rPr b="1" i="0" lang="hu-HU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Catalaunum </a:t>
            </a:r>
            <a:endParaRPr/>
          </a:p>
          <a:p>
            <a:pPr indent="0" lvl="0" marL="0" marR="0" rtl="0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None/>
            </a:pPr>
            <a:r>
              <a:rPr b="1" i="0" lang="hu-HU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(Chalon)  </a:t>
            </a:r>
            <a:endParaRPr/>
          </a:p>
          <a:p>
            <a:pPr indent="0" lvl="0" marL="0" marR="0" rtl="0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None/>
            </a:pPr>
            <a:r>
              <a:rPr b="1" i="0" lang="hu-HU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Kr. u. 451</a:t>
            </a:r>
            <a:endParaRPr b="1" i="0" sz="1600" u="none" cap="none" strike="noStrik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None/>
            </a:pPr>
            <a:r>
              <a:t/>
            </a:r>
            <a:endParaRPr b="1" i="0" sz="1200" u="none" cap="none" strike="noStrik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/>
          <p:nvPr>
            <p:ph type="title"/>
          </p:nvPr>
        </p:nvSpPr>
        <p:spPr>
          <a:xfrm>
            <a:off x="1567543" y="624110"/>
            <a:ext cx="10293531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97297"/>
              <a:buFont typeface="Century Gothic"/>
              <a:buNone/>
            </a:pPr>
            <a:r>
              <a:rPr b="1" lang="hu-HU"/>
              <a:t>A HUN BIRODALOM BUKÁSA (453)</a:t>
            </a:r>
            <a:br>
              <a:rPr b="1" lang="hu-HU"/>
            </a:br>
            <a:r>
              <a:rPr b="1" lang="hu-HU"/>
              <a:t>Attila temetése, Csaba királyfi Csillagösvénye</a:t>
            </a:r>
            <a:endParaRPr b="1"/>
          </a:p>
        </p:txBody>
      </p:sp>
      <p:pic>
        <p:nvPicPr>
          <p:cNvPr descr="tejut" id="99" name="Google Shape;99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03741" y="2267821"/>
            <a:ext cx="6566334" cy="46518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500 év után derülhet fény Attila sírjának rejtélyére - Körkép.sk" id="100" name="Google Shape;100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7943" y="2267821"/>
            <a:ext cx="3892731" cy="4385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/>
          <p:nvPr>
            <p:ph type="title"/>
          </p:nvPr>
        </p:nvSpPr>
        <p:spPr>
          <a:xfrm>
            <a:off x="1698171" y="539931"/>
            <a:ext cx="10354491" cy="13650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b="1" lang="hu-HU">
                <a:solidFill>
                  <a:schemeClr val="dk1"/>
                </a:solidFill>
              </a:rPr>
              <a:t>A magyar őstörténet forrásai:</a:t>
            </a:r>
            <a:br>
              <a:rPr b="1" lang="hu-HU">
                <a:solidFill>
                  <a:schemeClr val="dk1"/>
                </a:solidFill>
              </a:rPr>
            </a:br>
            <a:r>
              <a:rPr b="1" lang="hu-HU">
                <a:solidFill>
                  <a:schemeClr val="dk1"/>
                </a:solidFill>
              </a:rPr>
              <a:t>eredetmítosz, krónikák, muszlim szerzők, …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06" name="Google Shape;106;p5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6349768" y="2809344"/>
            <a:ext cx="4426222" cy="3374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50617" y="1784821"/>
            <a:ext cx="1491760" cy="18532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nonymus Gesta Hungarorumának első oldala" id="108" name="Google Shape;108;p5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98268" y="2968191"/>
            <a:ext cx="2596148" cy="367000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5"/>
          <p:cNvSpPr/>
          <p:nvPr/>
        </p:nvSpPr>
        <p:spPr>
          <a:xfrm>
            <a:off x="3898268" y="2211977"/>
            <a:ext cx="273561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ANONYMUS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GESTA HUNGARORUM</a:t>
            </a:r>
            <a:endParaRPr/>
          </a:p>
        </p:txBody>
      </p:sp>
      <p:pic>
        <p:nvPicPr>
          <p:cNvPr descr="Csodaszarvas – Wikipédia" id="110" name="Google Shape;110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7892" y="3760605"/>
            <a:ext cx="3249377" cy="28775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"/>
          <p:cNvSpPr txBox="1"/>
          <p:nvPr>
            <p:ph type="title"/>
          </p:nvPr>
        </p:nvSpPr>
        <p:spPr>
          <a:xfrm>
            <a:off x="1695942" y="113211"/>
            <a:ext cx="8911687" cy="13237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b="1" lang="hu-HU"/>
              <a:t>ETELKÖZ ÉS A VÉRSZERZŐDÉS</a:t>
            </a:r>
            <a:endParaRPr b="1"/>
          </a:p>
        </p:txBody>
      </p:sp>
      <p:pic>
        <p:nvPicPr>
          <p:cNvPr descr="Vérszerződés – Wikipédia" id="116" name="Google Shape;116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2540" y="1341100"/>
            <a:ext cx="9098489" cy="55343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"/>
          <p:cNvSpPr txBox="1"/>
          <p:nvPr>
            <p:ph type="title"/>
          </p:nvPr>
        </p:nvSpPr>
        <p:spPr>
          <a:xfrm>
            <a:off x="1659371" y="148047"/>
            <a:ext cx="5917086" cy="12279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 </a:t>
            </a:r>
            <a:r>
              <a:rPr b="1" lang="hu-HU"/>
              <a:t>A HÉT VEZÉR</a:t>
            </a:r>
            <a:endParaRPr b="1"/>
          </a:p>
        </p:txBody>
      </p:sp>
      <p:pic>
        <p:nvPicPr>
          <p:cNvPr id="122" name="Google Shape;12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63690" y="173657"/>
            <a:ext cx="4049016" cy="2277572"/>
          </a:xfrm>
          <a:prstGeom prst="rect">
            <a:avLst/>
          </a:prstGeom>
          <a:noFill/>
          <a:ln>
            <a:noFill/>
          </a:ln>
        </p:spPr>
      </p:pic>
      <p:sp>
        <p:nvSpPr>
          <p:cNvPr descr="Csodaszarvas ajándékbolt,webáruház - Ősmagyar övek,övvertek" id="123" name="Google Shape;123;p7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4" name="Google Shape;124;p7"/>
          <p:cNvSpPr txBox="1"/>
          <p:nvPr>
            <p:ph idx="1" type="body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34290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25" name="Google Shape;125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7974" y="1757083"/>
            <a:ext cx="9068297" cy="51009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. ábra ◇ A 166 azonosított halott egyike alig 18 éves korában hunyt el,  1785-ben. A súlyosan torzult gerincoszlop arra u" id="126" name="Google Shape;126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50481" y="3131823"/>
            <a:ext cx="2562225" cy="1781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8"/>
          <p:cNvSpPr txBox="1"/>
          <p:nvPr>
            <p:ph type="title"/>
          </p:nvPr>
        </p:nvSpPr>
        <p:spPr>
          <a:xfrm>
            <a:off x="2592924" y="254195"/>
            <a:ext cx="8911687" cy="9434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97297"/>
              <a:buFont typeface="Century Gothic"/>
              <a:buNone/>
            </a:pPr>
            <a:r>
              <a:rPr b="1" lang="hu-HU"/>
              <a:t>A HONFOGLALÁS</a:t>
            </a:r>
            <a:br>
              <a:rPr b="1" lang="hu-HU"/>
            </a:br>
            <a:r>
              <a:rPr b="1" lang="hu-HU"/>
              <a:t>a Feszty-körképen</a:t>
            </a:r>
            <a:br>
              <a:rPr b="1" lang="hu-HU"/>
            </a:br>
            <a:br>
              <a:rPr b="1" lang="hu-HU"/>
            </a:br>
            <a:endParaRPr b="1"/>
          </a:p>
        </p:txBody>
      </p:sp>
      <p:pic>
        <p:nvPicPr>
          <p:cNvPr descr="A teljes festmény" id="132" name="Google Shape;13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8119" y="1284269"/>
            <a:ext cx="11729038" cy="11689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ZÁZ SZÉP KÉP - Feszty Árpád: A magyarok bejövetele" id="133" name="Google Shape;133;p8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91051" y="3535222"/>
            <a:ext cx="2949886" cy="20845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eszty-körkép – Wikipédia" id="134" name="Google Shape;134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15881" y="2555322"/>
            <a:ext cx="4419930" cy="30644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25 éve adták át a Feszty-körképet | ma7.sk" id="135" name="Google Shape;135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667529" y="4925294"/>
            <a:ext cx="2396378" cy="17449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eszty-körkép – Wikipédia" id="136" name="Google Shape;136;p8"/>
          <p:cNvPicPr preferRelativeResize="0"/>
          <p:nvPr>
            <p:ph idx="1" type="body"/>
          </p:nvPr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97816" y="3310175"/>
            <a:ext cx="2162825" cy="21877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ájékoztató - Feszty-körkép - Ópusztaszer" id="137" name="Google Shape;137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19837" y="5064126"/>
            <a:ext cx="2273087" cy="1704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"/>
          <p:cNvSpPr txBox="1"/>
          <p:nvPr>
            <p:ph type="title"/>
          </p:nvPr>
        </p:nvSpPr>
        <p:spPr>
          <a:xfrm>
            <a:off x="1759131" y="296091"/>
            <a:ext cx="6583680" cy="11579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97297"/>
              <a:buFont typeface="Century Gothic"/>
              <a:buNone/>
            </a:pPr>
            <a:r>
              <a:rPr b="1" lang="hu-HU"/>
              <a:t>A </a:t>
            </a:r>
            <a:br>
              <a:rPr b="1" lang="hu-HU"/>
            </a:br>
            <a:r>
              <a:rPr b="1" lang="hu-HU"/>
              <a:t>Magyar Nagyfejedelemség</a:t>
            </a:r>
            <a:endParaRPr b="1"/>
          </a:p>
        </p:txBody>
      </p:sp>
      <p:sp>
        <p:nvSpPr>
          <p:cNvPr id="143" name="Google Shape;143;p9"/>
          <p:cNvSpPr txBox="1"/>
          <p:nvPr>
            <p:ph idx="1" type="body"/>
          </p:nvPr>
        </p:nvSpPr>
        <p:spPr>
          <a:xfrm>
            <a:off x="2589212" y="2133600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-HU"/>
              <a:t>DGFHKJ</a:t>
            </a:r>
            <a:endParaRPr/>
          </a:p>
        </p:txBody>
      </p:sp>
      <p:pic>
        <p:nvPicPr>
          <p:cNvPr id="144" name="Google Shape;144;p9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6685451" y="1638834"/>
            <a:ext cx="6680534" cy="375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9"/>
          <p:cNvPicPr preferRelativeResize="0"/>
          <p:nvPr/>
        </p:nvPicPr>
        <p:blipFill rotWithShape="1">
          <a:blip r:embed="rId4">
            <a:alphaModFix/>
          </a:blip>
          <a:srcRect b="7975" l="479" r="34866" t="27246"/>
          <a:stretch/>
        </p:blipFill>
        <p:spPr>
          <a:xfrm>
            <a:off x="333117" y="1993313"/>
            <a:ext cx="3355834" cy="1934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9"/>
          <p:cNvPicPr preferRelativeResize="0"/>
          <p:nvPr/>
        </p:nvPicPr>
        <p:blipFill rotWithShape="1">
          <a:blip r:embed="rId5">
            <a:alphaModFix/>
          </a:blip>
          <a:srcRect b="-1" l="-1899" r="27945" t="-1180"/>
          <a:stretch/>
        </p:blipFill>
        <p:spPr>
          <a:xfrm>
            <a:off x="222945" y="4241074"/>
            <a:ext cx="3488792" cy="23497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Árpád-házi királyaink I (972-1131) | tortenelemcikkek.hu" id="147" name="Google Shape;147;p9"/>
          <p:cNvPicPr preferRelativeResize="0"/>
          <p:nvPr/>
        </p:nvPicPr>
        <p:blipFill rotWithShape="1">
          <a:blip r:embed="rId6">
            <a:alphaModFix/>
          </a:blip>
          <a:srcRect b="4572" l="1262" r="1758" t="-4573"/>
          <a:stretch/>
        </p:blipFill>
        <p:spPr>
          <a:xfrm>
            <a:off x="3865648" y="2133600"/>
            <a:ext cx="4281170" cy="3413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2022-03-15T09:01:49Z</dcterms:created>
  <dc:creator>Dr. Boronkai Szabolcs</dc:creator>
</cp:coreProperties>
</file>