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Century Gothic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h0GFYtIIdCLjeo+xVtk/wj8+zt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Gothic-bold.fntdata"/><Relationship Id="rId25" Type="http://schemas.openxmlformats.org/officeDocument/2006/relationships/font" Target="fonts/CenturyGothic-regular.fntdata"/><Relationship Id="rId28" Type="http://schemas.openxmlformats.org/officeDocument/2006/relationships/font" Target="fonts/CenturyGothic-boldItalic.fntdata"/><Relationship Id="rId27" Type="http://schemas.openxmlformats.org/officeDocument/2006/relationships/font" Target="fonts/CenturyGothic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833692cb7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2f833692cb7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2f833692cb7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833692cb7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f833692cb7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2f833692cb7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833692cb7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f833692cb7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2f833692cb7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833692cb7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833692cb7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f833692cb7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f833692cb7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2f833692cb7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2f833692cb7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f833692cb7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f833692cb7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2f833692cb7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833692cb7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2f833692cb7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f833692cb7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f833692cb7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2f833692cb7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f833692cb7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2f833692cb7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2f833692cb7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2f833692cb7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2f833692cb7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f833692cb7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2f833692cb7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833692cb7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2f833692cb7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2f833692cb7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BpG2C5S5IV4&amp;t=2s" TargetMode="External"/><Relationship Id="rId4" Type="http://schemas.openxmlformats.org/officeDocument/2006/relationships/image" Target="../media/image9.jpg"/><Relationship Id="rId5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Relationship Id="rId5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5mksHBGrkO4" TargetMode="External"/><Relationship Id="rId4" Type="http://schemas.openxmlformats.org/officeDocument/2006/relationships/hyperlink" Target="https://www.youtube.com/watch?v=DAUcuQtiuy4" TargetMode="External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28.png"/><Relationship Id="rId5" Type="http://schemas.openxmlformats.org/officeDocument/2006/relationships/image" Target="../media/image22.jpg"/><Relationship Id="rId6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outube.com/watch?v=rYvei4ng8Bk" TargetMode="External"/><Relationship Id="rId4" Type="http://schemas.openxmlformats.org/officeDocument/2006/relationships/hyperlink" Target="https://www.youtube.com/watch?v=_JD4c6i9ZQ0" TargetMode="External"/><Relationship Id="rId5" Type="http://schemas.openxmlformats.org/officeDocument/2006/relationships/hyperlink" Target="https://www.youtube.com/watch?v=U_FZSq6XMCY" TargetMode="External"/><Relationship Id="rId6" Type="http://schemas.openxmlformats.org/officeDocument/2006/relationships/hyperlink" Target="https://www.youtube.com/watch?v=ao8FnKyzbT8" TargetMode="External"/><Relationship Id="rId7" Type="http://schemas.openxmlformats.org/officeDocument/2006/relationships/hyperlink" Target="https://www.youtube.com/watch?v=1x8tyb3qzm8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hyperlink" Target="https://www.youtube.com/watch?v=m126hrGHHdE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hyperlink" Target="https://www.youtube.com/watch?v=_-GqtZ78UeU" TargetMode="External"/><Relationship Id="rId5" Type="http://schemas.openxmlformats.org/officeDocument/2006/relationships/hyperlink" Target="https://www.youtube.com/watch?v=W_6Zwll1mlg" TargetMode="External"/><Relationship Id="rId6" Type="http://schemas.openxmlformats.org/officeDocument/2006/relationships/hyperlink" Target="https://www.youtube.com/watch?v=cjjMWCeMzk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0.jpg"/><Relationship Id="rId5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Euh51yE89Hc" TargetMode="External"/><Relationship Id="rId4" Type="http://schemas.openxmlformats.org/officeDocument/2006/relationships/hyperlink" Target="https://www.youtube.com/watch?v=1eQU08qpoqA" TargetMode="External"/><Relationship Id="rId5" Type="http://schemas.openxmlformats.org/officeDocument/2006/relationships/hyperlink" Target="https://www.youtube.com/watch?v=TtR9E8yxdjg" TargetMode="External"/><Relationship Id="rId6" Type="http://schemas.openxmlformats.org/officeDocument/2006/relationships/hyperlink" Target="https://www.youtube.com/watch?v=syt5Y0A1wHw&amp;t=35s" TargetMode="External"/><Relationship Id="rId7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youtube.com/watch?v=2K2tCtvChkE" TargetMode="External"/><Relationship Id="rId4" Type="http://schemas.openxmlformats.org/officeDocument/2006/relationships/hyperlink" Target="https://www.youtube.com/watch?v=AfjLhi80p-I" TargetMode="External"/><Relationship Id="rId10" Type="http://schemas.openxmlformats.org/officeDocument/2006/relationships/image" Target="../media/image24.jpg"/><Relationship Id="rId9" Type="http://schemas.openxmlformats.org/officeDocument/2006/relationships/image" Target="../media/image1.jpg"/><Relationship Id="rId5" Type="http://schemas.openxmlformats.org/officeDocument/2006/relationships/hyperlink" Target="https://www.youtube.com/watch?v=LQKPDCbuKhc" TargetMode="External"/><Relationship Id="rId6" Type="http://schemas.openxmlformats.org/officeDocument/2006/relationships/hyperlink" Target="https://www.youtube.com/watch?v=H0poGTcVJqg" TargetMode="External"/><Relationship Id="rId7" Type="http://schemas.openxmlformats.org/officeDocument/2006/relationships/image" Target="../media/image12.jpg"/><Relationship Id="rId8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089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3202970" y="117693"/>
            <a:ext cx="7439857" cy="154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7200" u="none" cap="small" strike="noStrike">
                <a:solidFill>
                  <a:srgbClr val="1A1E0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PANNONHALMA</a:t>
            </a:r>
            <a:endParaRPr/>
          </a:p>
        </p:txBody>
      </p:sp>
      <p:sp>
        <p:nvSpPr>
          <p:cNvPr id="60" name="Google Shape;60;p1"/>
          <p:cNvSpPr txBox="1"/>
          <p:nvPr/>
        </p:nvSpPr>
        <p:spPr>
          <a:xfrm>
            <a:off x="3767195" y="3511756"/>
            <a:ext cx="7727700" cy="120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Főapátság 1996 óta a Világörökség része, </a:t>
            </a:r>
            <a:endParaRPr b="1" i="0" sz="2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magyar kereszténység és oktatás bölcsője,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bencés rend magyarországi központja </a:t>
            </a:r>
            <a:endParaRPr/>
          </a:p>
        </p:txBody>
      </p:sp>
      <p:pic>
        <p:nvPicPr>
          <p:cNvPr id="61" name="Google Shape;6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24513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/>
          <p:nvPr/>
        </p:nvSpPr>
        <p:spPr>
          <a:xfrm>
            <a:off x="1763486" y="146957"/>
            <a:ext cx="517802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Várháborúk időszaka</a:t>
            </a:r>
            <a:endParaRPr/>
          </a:p>
        </p:txBody>
      </p:sp>
      <p:sp>
        <p:nvSpPr>
          <p:cNvPr id="130" name="Google Shape;130;p10"/>
          <p:cNvSpPr/>
          <p:nvPr/>
        </p:nvSpPr>
        <p:spPr>
          <a:xfrm>
            <a:off x="5611275" y="3057386"/>
            <a:ext cx="266046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Pannonhalmi apátság története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https://www.youtube.com/watch?v=BpG2C5S5IV4&amp;t=2s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1" name="Google Shape;131;p10"/>
          <p:cNvPicPr preferRelativeResize="0"/>
          <p:nvPr/>
        </p:nvPicPr>
        <p:blipFill rotWithShape="1">
          <a:blip r:embed="rId4">
            <a:alphaModFix/>
          </a:blip>
          <a:srcRect b="0" l="0" r="19880" t="0"/>
          <a:stretch/>
        </p:blipFill>
        <p:spPr>
          <a:xfrm rot="5400000">
            <a:off x="970554" y="2064384"/>
            <a:ext cx="5326194" cy="374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4731" y="191177"/>
            <a:ext cx="3378926" cy="6459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/>
          <p:nvPr/>
        </p:nvSpPr>
        <p:spPr>
          <a:xfrm>
            <a:off x="6194740" y="1302322"/>
            <a:ext cx="24673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Újjászületés időszaka</a:t>
            </a:r>
            <a:endParaRPr/>
          </a:p>
        </p:txBody>
      </p:sp>
      <p:sp>
        <p:nvSpPr>
          <p:cNvPr id="138" name="Google Shape;138;p11"/>
          <p:cNvSpPr txBox="1"/>
          <p:nvPr/>
        </p:nvSpPr>
        <p:spPr>
          <a:xfrm>
            <a:off x="1763486" y="146957"/>
            <a:ext cx="517802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Újjászületés időszaka</a:t>
            </a:r>
            <a:endParaRPr/>
          </a:p>
        </p:txBody>
      </p:sp>
      <p:pic>
        <p:nvPicPr>
          <p:cNvPr id="139" name="Google Shape;139;p11"/>
          <p:cNvPicPr preferRelativeResize="0"/>
          <p:nvPr/>
        </p:nvPicPr>
        <p:blipFill rotWithShape="1">
          <a:blip r:embed="rId3">
            <a:alphaModFix/>
          </a:blip>
          <a:srcRect b="36128" l="1999" r="10284" t="19935"/>
          <a:stretch/>
        </p:blipFill>
        <p:spPr>
          <a:xfrm>
            <a:off x="1763486" y="923109"/>
            <a:ext cx="8020594" cy="3013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3486" y="4093029"/>
            <a:ext cx="390144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1163" y="4085467"/>
            <a:ext cx="4154540" cy="2598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/>
          <p:nvPr/>
        </p:nvSpPr>
        <p:spPr>
          <a:xfrm>
            <a:off x="4671571" y="32443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12"/>
          <p:cNvSpPr txBox="1"/>
          <p:nvPr/>
        </p:nvSpPr>
        <p:spPr>
          <a:xfrm>
            <a:off x="1763486" y="146957"/>
            <a:ext cx="61815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Feloszlatás II. József alatt</a:t>
            </a:r>
            <a:endParaRPr/>
          </a:p>
        </p:txBody>
      </p:sp>
      <p:pic>
        <p:nvPicPr>
          <p:cNvPr id="148" name="Google Shape;14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3634" y="1098769"/>
            <a:ext cx="6519552" cy="466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2"/>
          <p:cNvSpPr/>
          <p:nvPr/>
        </p:nvSpPr>
        <p:spPr>
          <a:xfrm>
            <a:off x="1863634" y="5884015"/>
            <a:ext cx="1025434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b="1" lang="hu-HU" sz="2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Pannonhalma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név a nyelvújítás korából, az l820-as évekből való.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12"/>
          <p:cNvSpPr/>
          <p:nvPr/>
        </p:nvSpPr>
        <p:spPr>
          <a:xfrm>
            <a:off x="8604070" y="2736502"/>
            <a:ext cx="342246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</a:t>
            </a:r>
            <a:r>
              <a:rPr b="1" lang="hu-HU" sz="20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Ora et labora et lege!</a:t>
            </a:r>
            <a:r>
              <a:rPr lang="hu-H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 Imádkozzál és dolgozzál és olvass!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 txBox="1"/>
          <p:nvPr/>
        </p:nvSpPr>
        <p:spPr>
          <a:xfrm>
            <a:off x="1763486" y="146957"/>
            <a:ext cx="28248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Tanító rend</a:t>
            </a:r>
            <a:endParaRPr/>
          </a:p>
        </p:txBody>
      </p:sp>
      <p:sp>
        <p:nvSpPr>
          <p:cNvPr id="156" name="Google Shape;156;p13"/>
          <p:cNvSpPr/>
          <p:nvPr/>
        </p:nvSpPr>
        <p:spPr>
          <a:xfrm>
            <a:off x="6230437" y="3940325"/>
            <a:ext cx="541292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bencés oktatás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https://www.youtube.com/watch?v=5mksHBGrkO4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p13"/>
          <p:cNvSpPr/>
          <p:nvPr/>
        </p:nvSpPr>
        <p:spPr>
          <a:xfrm>
            <a:off x="6230436" y="1536760"/>
            <a:ext cx="541292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 volt Boldog Mór?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https://www.youtube.com/watch?v=DAUcuQtiuy4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3486" y="944577"/>
            <a:ext cx="4109060" cy="5480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4"/>
          <p:cNvPicPr preferRelativeResize="0"/>
          <p:nvPr/>
        </p:nvPicPr>
        <p:blipFill rotWithShape="1">
          <a:blip r:embed="rId3">
            <a:alphaModFix/>
          </a:blip>
          <a:srcRect b="20467" l="0" r="0" t="0"/>
          <a:stretch/>
        </p:blipFill>
        <p:spPr>
          <a:xfrm>
            <a:off x="6460785" y="563246"/>
            <a:ext cx="3310232" cy="351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0785" y="4161525"/>
            <a:ext cx="3310232" cy="236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4"/>
          <p:cNvPicPr preferRelativeResize="0"/>
          <p:nvPr/>
        </p:nvPicPr>
        <p:blipFill rotWithShape="1">
          <a:blip r:embed="rId5">
            <a:alphaModFix/>
          </a:blip>
          <a:srcRect b="8076" l="0" r="0" t="0"/>
          <a:stretch/>
        </p:blipFill>
        <p:spPr>
          <a:xfrm>
            <a:off x="1763225" y="564650"/>
            <a:ext cx="3953692" cy="272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0003" y="3456315"/>
            <a:ext cx="3960816" cy="297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 txBox="1"/>
          <p:nvPr/>
        </p:nvSpPr>
        <p:spPr>
          <a:xfrm>
            <a:off x="1763486" y="146957"/>
            <a:ext cx="73773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Második világháború időszaka</a:t>
            </a:r>
            <a:endParaRPr/>
          </a:p>
        </p:txBody>
      </p:sp>
      <p:pic>
        <p:nvPicPr>
          <p:cNvPr id="172" name="Google Shape;1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486" y="957087"/>
            <a:ext cx="7171508" cy="53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0827" y="2574879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 txBox="1"/>
          <p:nvPr/>
        </p:nvSpPr>
        <p:spPr>
          <a:xfrm>
            <a:off x="1746068" y="268877"/>
            <a:ext cx="483016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Egyházüldözés kora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9" name="Google Shape;1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068" y="976763"/>
            <a:ext cx="8434252" cy="506055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6"/>
          <p:cNvSpPr txBox="1"/>
          <p:nvPr/>
        </p:nvSpPr>
        <p:spPr>
          <a:xfrm>
            <a:off x="3771728" y="6156960"/>
            <a:ext cx="43829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Péter Gábor és Kádár János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 txBox="1"/>
          <p:nvPr/>
        </p:nvSpPr>
        <p:spPr>
          <a:xfrm>
            <a:off x="1746068" y="268877"/>
            <a:ext cx="483016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Rendszerváltoztatás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6" name="Google Shape;18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068" y="1149530"/>
            <a:ext cx="4604223" cy="439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3976" y="1149530"/>
            <a:ext cx="4821853" cy="439253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/>
          <p:nvPr/>
        </p:nvSpPr>
        <p:spPr>
          <a:xfrm>
            <a:off x="3177322" y="5836751"/>
            <a:ext cx="70262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Szent II. János Pál pápa Pannonhalmán - 1996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 txBox="1"/>
          <p:nvPr/>
        </p:nvSpPr>
        <p:spPr>
          <a:xfrm>
            <a:off x="1746068" y="268877"/>
            <a:ext cx="706956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XXI. századi bencés monostor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18"/>
          <p:cNvSpPr/>
          <p:nvPr/>
        </p:nvSpPr>
        <p:spPr>
          <a:xfrm>
            <a:off x="1807028" y="1102025"/>
            <a:ext cx="9749246" cy="5401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Pannónia Szent Hegye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3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https://www.youtube.com/watch?v=rYvei4ng8Bk</a:t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Miért világörökségi helyszín a Pannonhalmi Főapátság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és természeti környezete?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3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https://www.youtube.com/watch?v=_JD4c6i9ZQ0</a:t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 jelent az, hogy apát?</a:t>
            </a:r>
            <a:endParaRPr b="1"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3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https://www.youtube.com/watch?v=U_FZSq6XMCY</a:t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Főapátság múzeuma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3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https://www.youtube.com/watch?v=ao8FnKyzbT8</a:t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Szerzetesek kertje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3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https://www.youtube.com/watch?v=1x8tyb3qzm8</a:t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 txBox="1"/>
          <p:nvPr/>
        </p:nvSpPr>
        <p:spPr>
          <a:xfrm>
            <a:off x="1685107" y="360000"/>
            <a:ext cx="9897291" cy="5570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Feladatok a Pannhalmi Főapátságban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Nyomkeresés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AutoNum type="arabicPeriod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Képes krónika (kisfilm):	− A Pannonhalmi Bazilika épülete: 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− A kerengő 	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− A Könyvtár épülete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− Bencés Gimnázium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8" marL="3657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−„Ora et labora et lege!”</a:t>
            </a:r>
            <a:endParaRPr b="0" i="0" sz="2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  Tudáspróba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  Drámajáték:	− Szent Márton hegyén 997-ben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Róma, a pápai udvar 1000-ben</a:t>
            </a:r>
            <a:endParaRPr b="0" i="0" sz="2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Pannonhalma a tatárjárás alatt, 1241-ben</a:t>
            </a:r>
            <a:endParaRPr/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Bécs, Schönbrunn 1786. október 23-án</a:t>
            </a:r>
            <a:endParaRPr b="0" i="0" sz="2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Pannonhalmi Gimnázium 1948. június</a:t>
            </a:r>
            <a:endParaRPr b="0" i="0" sz="2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/>
          <p:nvPr/>
        </p:nvSpPr>
        <p:spPr>
          <a:xfrm>
            <a:off x="6078584" y="1074804"/>
            <a:ext cx="5584498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Szent Márton </a:t>
            </a: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(316-397) életrajzát megíró Sulpicius Severus Márton születését egy </a:t>
            </a:r>
            <a:r>
              <a:rPr b="0" i="1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Sabaria Sicca </a:t>
            </a: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nevű helyre teszi, Pannonia provinciában.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domb neve a középkorban Pannónia Szent Hegye, illetve </a:t>
            </a: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Szent Márton hegye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volt.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1763486" y="146957"/>
            <a:ext cx="687720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Szent Máton és Szent Benedek</a:t>
            </a:r>
            <a:endParaRPr b="1" sz="4000" cap="small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" name="Google Shape;6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486" y="1161888"/>
            <a:ext cx="4110045" cy="24347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"/>
          <p:cNvSpPr/>
          <p:nvPr/>
        </p:nvSpPr>
        <p:spPr>
          <a:xfrm>
            <a:off x="1763486" y="3752460"/>
            <a:ext cx="958378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Márton legendája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-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előbb római katona, majd megkeresztelkedik,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-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Amiens város kapujában megosztotta köpenyét a koldussal,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-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libák közé rejtőzött, amikor keresték,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-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Tours püspöke lett 371-ben, hittérítő tevékenység,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-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halála napja: november 11.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1763486" y="6079324"/>
            <a:ext cx="98635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 volt Szent Márton? </a:t>
            </a:r>
            <a:r>
              <a:rPr lang="hu-HU" sz="20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https://www.youtube.com/watch?v=m126hrGHHdE</a:t>
            </a:r>
            <a:r>
              <a:rPr lang="hu-H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/>
        </p:nvSpPr>
        <p:spPr>
          <a:xfrm>
            <a:off x="1499587" y="298687"/>
            <a:ext cx="505298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Találkozunk Pannonhalmán!</a:t>
            </a:r>
            <a:endParaRPr b="1"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" name="Google Shape;2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863" y="943122"/>
            <a:ext cx="8163033" cy="572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/>
          <p:nvPr/>
        </p:nvSpPr>
        <p:spPr>
          <a:xfrm>
            <a:off x="4937760" y="717189"/>
            <a:ext cx="694944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Nursiai Szent Benedek 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(480 körül-547)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nyugati keresztény szerzetesség alapítójaként és az európai szellemiség alakítójaként Európa fővédőszentje.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A </a:t>
            </a: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bencés szerzetesrend 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alapítója és szabálykönyvének a </a:t>
            </a: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Regulá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nak kidolgozója.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A hagyomány szerint </a:t>
            </a: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529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-ben – </a:t>
            </a: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Monte Cassino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hegyén hozta létre monostorát.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" name="Google Shape;7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8872" y="720001"/>
            <a:ext cx="3123305" cy="380845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 txBox="1"/>
          <p:nvPr/>
        </p:nvSpPr>
        <p:spPr>
          <a:xfrm>
            <a:off x="4937760" y="3764177"/>
            <a:ext cx="6853646" cy="283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 volt Szent Benedek?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https://www.youtube.com/watch?v=_-GqtZ78UeU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az, hogy regula?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https://www.youtube.com/watch?v=W_6Zwll1mlg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659357" y="5267239"/>
            <a:ext cx="406678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Kolostor vagy monostor? </a:t>
            </a: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https://www.youtube.com/watch?v=cjjMWCeMzkM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/>
          <p:nvPr/>
        </p:nvSpPr>
        <p:spPr>
          <a:xfrm>
            <a:off x="6452754" y="1562483"/>
            <a:ext cx="5288973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Quedlinburgi találkozó 973-ban: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-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békekötés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-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hittérítők befogadása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-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bencés szerezetesek érkezése </a:t>
            </a: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996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-ban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-"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első magyarországi monostor - </a:t>
            </a:r>
            <a:r>
              <a:rPr b="1" lang="hu-HU" sz="2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 Sacer Pannoniae</a:t>
            </a:r>
            <a:endParaRPr b="1" sz="24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Magyarország hivatalosan keresztény állammá való átalakítását Géza fia, István szavatolta.</a:t>
            </a:r>
            <a:endParaRPr/>
          </a:p>
        </p:txBody>
      </p:sp>
      <p:sp>
        <p:nvSpPr>
          <p:cNvPr id="84" name="Google Shape;84;p4"/>
          <p:cNvSpPr txBox="1"/>
          <p:nvPr/>
        </p:nvSpPr>
        <p:spPr>
          <a:xfrm>
            <a:off x="1763486" y="146957"/>
            <a:ext cx="930735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Keresztény magyar állam megalapítása </a:t>
            </a:r>
            <a:endParaRPr b="1" sz="4000" cap="small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Géza és I. (Szent) István szerepe</a:t>
            </a:r>
            <a:endParaRPr/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3">
            <a:alphaModFix/>
          </a:blip>
          <a:srcRect b="0" l="26263" r="16822" t="0"/>
          <a:stretch/>
        </p:blipFill>
        <p:spPr>
          <a:xfrm>
            <a:off x="1763486" y="1562483"/>
            <a:ext cx="4516103" cy="473440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/>
          <p:nvPr/>
        </p:nvSpPr>
        <p:spPr>
          <a:xfrm>
            <a:off x="6452754" y="5835226"/>
            <a:ext cx="385874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új államforma - </a:t>
            </a: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királyság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b="35342" l="18240" r="60245" t="42896"/>
          <a:stretch/>
        </p:blipFill>
        <p:spPr>
          <a:xfrm rot="5400000">
            <a:off x="1180530" y="1395486"/>
            <a:ext cx="5597675" cy="424670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"/>
          <p:cNvSpPr/>
          <p:nvPr/>
        </p:nvSpPr>
        <p:spPr>
          <a:xfrm>
            <a:off x="6460582" y="720000"/>
            <a:ext cx="5480406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Asztrik apát 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és a korona története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Szent István király legendája Hartvik püspöktől (12. század):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</a:t>
            </a:r>
            <a:r>
              <a:rPr i="1"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Elhozták hát az apostoli áldás levelét a koronával és a kereszttel együtt, s miközben a püspökök és a papság, az ispánok és a nép egybehangzó magasztalásukat fennen kiáltozták, Isten kedveltjét, István királyt az olajkenettel felkenve a királyi méltóság diadémjával szerencsésen megkoronázták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/>
        </p:nvSpPr>
        <p:spPr>
          <a:xfrm>
            <a:off x="1763486" y="146957"/>
            <a:ext cx="889698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Pannonhalmi apátság kiváltságlevele</a:t>
            </a:r>
            <a:endParaRPr b="1" sz="4000" cap="small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" name="Google Shape;9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093470" y="1723753"/>
            <a:ext cx="5360126" cy="402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 rotWithShape="1">
          <a:blip r:embed="rId4">
            <a:alphaModFix/>
          </a:blip>
          <a:srcRect b="22379" l="55076" r="28351" t="25847"/>
          <a:stretch/>
        </p:blipFill>
        <p:spPr>
          <a:xfrm rot="5400000">
            <a:off x="7705272" y="-562861"/>
            <a:ext cx="2407191" cy="5640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/>
          <p:nvPr/>
        </p:nvSpPr>
        <p:spPr>
          <a:xfrm>
            <a:off x="6088674" y="3659822"/>
            <a:ext cx="60960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pannonhalmi oklevél egy kiváltságlevél, amelyet I. Domonkos érsek, mint alkancellár (vicecancellarius) készített 1001/1002-ben. Legkorábbi fennmaradt példánya a 13. század elején készült. Szent István oklevélbe foglalta a Pannonhalmi Apátság részére adott somogyi tizedeket, az apátnak és az apátságnak Monte Cassino bencés monostorával azonos kiváltságait, valamint a templom felszentelésekor a monostorhoz tartozó falvakat és a pozsonyi vám harmadrészét.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/>
          <p:nvPr/>
        </p:nvSpPr>
        <p:spPr>
          <a:xfrm>
            <a:off x="1763486" y="146957"/>
            <a:ext cx="472437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Uros apát korszaka</a:t>
            </a:r>
            <a:endParaRPr b="1" sz="4000" cap="small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6" name="Google Shape;1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182261" y="1873976"/>
            <a:ext cx="4611189" cy="345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916951" y="1873975"/>
            <a:ext cx="4611191" cy="345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442958" y="1873974"/>
            <a:ext cx="4611192" cy="3458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/>
          <p:nvPr/>
        </p:nvSpPr>
        <p:spPr>
          <a:xfrm>
            <a:off x="5068389" y="720000"/>
            <a:ext cx="6827520" cy="5355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Uros apát </a:t>
            </a: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alakja az egyetemes egyházzal tartott élénk kapcsolatra a legkiemelkedőbb példa. Uros apát részt vett a IV. lateráni zsinaton, hatszor járt Rómában, és ott volt II. Endre király szentföldi hadjáratában (1217-1218) is. Halála előtt sikeresen megvédte az Apátság erődjét a tatárjárás idején.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Szent Márton-bazilika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https://www.youtube.com/watch?v=Euh51yE89Hc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Bazilika 800</a:t>
            </a: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Nagy lelki emlékmű, az imádság helye, a testvériség hídja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https://www.youtube.com/watch?v=1eQU08qpoqA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II. András kereszteshadjárata </a:t>
            </a: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1217-1218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https://www.youtube.com/watch?v=TtR9E8yxdjg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Tatárjárás Magyarországon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https://www.youtube.com/watch?v=syt5Y0A1wHw&amp;t=35s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4" name="Google Shape;114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712924" y="1894924"/>
            <a:ext cx="4661898" cy="3496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>
            <a:off x="5720952" y="854843"/>
            <a:ext cx="6140122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Milyen helyiség a kerengő?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https://www.youtube.com/watch?v=2K2tCtvChkE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az a Porta Speciosa?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https://www.youtube.com/watch?v=AfjLhi80p-I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 a napközi imaóra?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https://www.youtube.com/watch?v=LQKPDCbuKhc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Kicsoda a főapát?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https://www.youtube.com/watch?v=H0poGTcVJqg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p9"/>
          <p:cNvSpPr txBox="1"/>
          <p:nvPr/>
        </p:nvSpPr>
        <p:spPr>
          <a:xfrm>
            <a:off x="1763486" y="146957"/>
            <a:ext cx="621676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Hunyadi Mátyás építkezései</a:t>
            </a:r>
            <a:endParaRPr/>
          </a:p>
        </p:txBody>
      </p:sp>
      <p:pic>
        <p:nvPicPr>
          <p:cNvPr id="121" name="Google Shape;121;p9"/>
          <p:cNvPicPr preferRelativeResize="0"/>
          <p:nvPr/>
        </p:nvPicPr>
        <p:blipFill rotWithShape="1">
          <a:blip r:embed="rId7">
            <a:alphaModFix/>
          </a:blip>
          <a:srcRect b="6923" l="9743" r="0" t="0"/>
          <a:stretch/>
        </p:blipFill>
        <p:spPr>
          <a:xfrm>
            <a:off x="1763486" y="1084919"/>
            <a:ext cx="3670663" cy="283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9"/>
          <p:cNvPicPr preferRelativeResize="0"/>
          <p:nvPr/>
        </p:nvPicPr>
        <p:blipFill rotWithShape="1">
          <a:blip r:embed="rId8">
            <a:alphaModFix/>
          </a:blip>
          <a:srcRect b="9787" l="9845" r="10202" t="0"/>
          <a:stretch/>
        </p:blipFill>
        <p:spPr>
          <a:xfrm>
            <a:off x="1763486" y="4039145"/>
            <a:ext cx="2934790" cy="24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8103040" y="4401635"/>
            <a:ext cx="2424097" cy="181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11254" y="4098622"/>
            <a:ext cx="3232131" cy="242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2022-03-15T09:01:49Z</dcterms:created>
  <dc:creator>Dr. Boronkai Szabolcs</dc:creator>
</cp:coreProperties>
</file>