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y="6858000" cx="12192000"/>
  <p:notesSz cx="6858000" cy="9144000"/>
  <p:embeddedFontLst>
    <p:embeddedFont>
      <p:font typeface="Century Gothic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9" roundtripDataSignature="AMtx7mhtwwoh6orYeorNNEkSiy3T0GNW9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CenturyGothic-bold.fntdata"/><Relationship Id="rId25" Type="http://schemas.openxmlformats.org/officeDocument/2006/relationships/font" Target="fonts/CenturyGothic-regular.fntdata"/><Relationship Id="rId28" Type="http://schemas.openxmlformats.org/officeDocument/2006/relationships/font" Target="fonts/CenturyGothic-boldItalic.fntdata"/><Relationship Id="rId27" Type="http://schemas.openxmlformats.org/officeDocument/2006/relationships/font" Target="fonts/CenturyGothic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customschemas.google.com/relationships/presentationmetadata" Target="meta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hu-H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2fab41457e6_0_4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5" name="Google Shape;15;g2fab41457e6_0_4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6" name="Google Shape;16;g2fab41457e6_0_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2fab41457e6_0_39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0" name="Google Shape;50;g2fab41457e6_0_39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1" name="Google Shape;51;g2fab41457e6_0_3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fab41457e6_0_4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tartalom" type="obj">
  <p:cSld name="OBJEC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fab41457e6_0_45"/>
          <p:cNvSpPr txBox="1"/>
          <p:nvPr>
            <p:ph type="title"/>
          </p:nvPr>
        </p:nvSpPr>
        <p:spPr>
          <a:xfrm>
            <a:off x="2592925" y="624110"/>
            <a:ext cx="89118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56" name="Google Shape;56;g2fab41457e6_0_45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 algn="l"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 algn="l"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57" name="Google Shape;57;g2fab41457e6_0_45"/>
          <p:cNvSpPr txBox="1"/>
          <p:nvPr>
            <p:ph idx="10" type="dt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g2fab41457e6_0_45"/>
          <p:cNvSpPr txBox="1"/>
          <p:nvPr>
            <p:ph idx="11" type="ftr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g2fab41457e6_0_45"/>
          <p:cNvSpPr/>
          <p:nvPr/>
        </p:nvSpPr>
        <p:spPr>
          <a:xfrm flipH="1" rot="10800000">
            <a:off x="-4189" y="714372"/>
            <a:ext cx="1588529" cy="507300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g2fab41457e6_0_45"/>
          <p:cNvSpPr txBox="1"/>
          <p:nvPr>
            <p:ph idx="12" type="sldNum"/>
          </p:nvPr>
        </p:nvSpPr>
        <p:spPr>
          <a:xfrm>
            <a:off x="531812" y="787782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2fab41457e6_0_8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" name="Google Shape;19;g2fab41457e6_0_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2fab41457e6_0_1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2" name="Google Shape;22;g2fab41457e6_0_1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3" name="Google Shape;23;g2fab41457e6_0_1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2fab41457e6_0_1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6" name="Google Shape;26;g2fab41457e6_0_15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7" name="Google Shape;27;g2fab41457e6_0_15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8" name="Google Shape;28;g2fab41457e6_0_1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2fab41457e6_0_2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1" name="Google Shape;31;g2fab41457e6_0_2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2fab41457e6_0_23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34" name="Google Shape;34;g2fab41457e6_0_23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5" name="Google Shape;35;g2fab41457e6_0_2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2fab41457e6_0_27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38" name="Google Shape;38;g2fab41457e6_0_2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2fab41457e6_0_3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g2fab41457e6_0_30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42" name="Google Shape;42;g2fab41457e6_0_30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3" name="Google Shape;43;g2fab41457e6_0_30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4" name="Google Shape;44;g2fab41457e6_0_3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2fab41457e6_0_36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47" name="Google Shape;47;g2fab41457e6_0_3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2fab41457e6_0_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" name="Google Shape;11;g2fab41457e6_0_0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indent="-3492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indent="-3492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indent="-3492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indent="-3492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indent="-3492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indent="-3492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indent="-3492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indent="-3492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" name="Google Shape;12;g2fab41457e6_0_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image" Target="../media/image2.png"/><Relationship Id="rId5" Type="http://schemas.openxmlformats.org/officeDocument/2006/relationships/image" Target="../media/image1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jpg"/><Relationship Id="rId4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png"/><Relationship Id="rId4" Type="http://schemas.openxmlformats.org/officeDocument/2006/relationships/image" Target="../media/image1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jpg"/><Relationship Id="rId4" Type="http://schemas.openxmlformats.org/officeDocument/2006/relationships/image" Target="../media/image2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11.png"/><Relationship Id="rId5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1328" y="141683"/>
            <a:ext cx="7620000" cy="487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724513"/>
            <a:ext cx="5734050" cy="113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"/>
          <p:cNvSpPr/>
          <p:nvPr/>
        </p:nvSpPr>
        <p:spPr>
          <a:xfrm>
            <a:off x="5249662" y="6176131"/>
            <a:ext cx="670855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https://youtu.be/dzetwpMSIhU?si=N-QDWueK5nFchzcy</a:t>
            </a:r>
            <a:endParaRPr/>
          </a:p>
        </p:txBody>
      </p:sp>
      <p:pic>
        <p:nvPicPr>
          <p:cNvPr id="127" name="Google Shape;12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76250" y="213063"/>
            <a:ext cx="3148924" cy="3892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81709" y="123712"/>
            <a:ext cx="6392403" cy="4869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0"/>
          <p:cNvPicPr preferRelativeResize="0"/>
          <p:nvPr/>
        </p:nvPicPr>
        <p:blipFill rotWithShape="1">
          <a:blip r:embed="rId5">
            <a:alphaModFix/>
          </a:blip>
          <a:srcRect b="40254" l="0" r="0" t="29786"/>
          <a:stretch/>
        </p:blipFill>
        <p:spPr>
          <a:xfrm>
            <a:off x="464819" y="4554244"/>
            <a:ext cx="6771785" cy="1521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1"/>
          <p:cNvSpPr/>
          <p:nvPr/>
        </p:nvSpPr>
        <p:spPr>
          <a:xfrm>
            <a:off x="2228295" y="360000"/>
            <a:ext cx="8469298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sárospataki országgyűlés határozata: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„… mindazok a jobbágyok, akik a hadseregben a jelen háború végéig állandóan és hűségesen szolgálnak, s kiskorú gyermekeikkel távozni akarnak a földesúri telekről, a földesúri hatalom alól felszabadíttatnak, örök és föltétlen szabadságot nyernek, s lakóhelyeik a hajdúvárosok módjára külön kiváltságokban fognak részesülni.”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9086" y="115409"/>
            <a:ext cx="3497392" cy="4823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51588" y="2533191"/>
            <a:ext cx="4571421" cy="3046424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2"/>
          <p:cNvSpPr txBox="1"/>
          <p:nvPr/>
        </p:nvSpPr>
        <p:spPr>
          <a:xfrm>
            <a:off x="3249227" y="5202315"/>
            <a:ext cx="181104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Mikes Kelemen</a:t>
            </a:r>
            <a:endParaRPr/>
          </a:p>
        </p:txBody>
      </p:sp>
      <p:sp>
        <p:nvSpPr>
          <p:cNvPr id="142" name="Google Shape;142;p12"/>
          <p:cNvSpPr txBox="1"/>
          <p:nvPr/>
        </p:nvSpPr>
        <p:spPr>
          <a:xfrm>
            <a:off x="8318377" y="5848646"/>
            <a:ext cx="250350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Rodostó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8700" y="0"/>
            <a:ext cx="4651159" cy="4651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70198" y="2416945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3"/>
          <p:cNvSpPr txBox="1"/>
          <p:nvPr/>
        </p:nvSpPr>
        <p:spPr>
          <a:xfrm>
            <a:off x="2769833" y="5122416"/>
            <a:ext cx="284973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II. Rákóczi Ferenc lovasszobra a sárospataki várban</a:t>
            </a:r>
            <a:endParaRPr/>
          </a:p>
        </p:txBody>
      </p:sp>
      <p:sp>
        <p:nvSpPr>
          <p:cNvPr id="150" name="Google Shape;150;p13"/>
          <p:cNvSpPr txBox="1"/>
          <p:nvPr/>
        </p:nvSpPr>
        <p:spPr>
          <a:xfrm>
            <a:off x="8389398" y="6045746"/>
            <a:ext cx="262779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kassai dóm kriptája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06174" y="261890"/>
            <a:ext cx="7480917" cy="5610688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4"/>
          <p:cNvSpPr txBox="1"/>
          <p:nvPr/>
        </p:nvSpPr>
        <p:spPr>
          <a:xfrm>
            <a:off x="4394447" y="6072326"/>
            <a:ext cx="318708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Lorántffy-loggia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85242" y="193088"/>
            <a:ext cx="8306540" cy="622990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5"/>
          <p:cNvSpPr txBox="1"/>
          <p:nvPr/>
        </p:nvSpPr>
        <p:spPr>
          <a:xfrm>
            <a:off x="5344357" y="6338656"/>
            <a:ext cx="246799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Reneszánsz ablak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6"/>
          <p:cNvPicPr preferRelativeResize="0"/>
          <p:nvPr/>
        </p:nvPicPr>
        <p:blipFill rotWithShape="1">
          <a:blip r:embed="rId3">
            <a:alphaModFix/>
          </a:blip>
          <a:srcRect b="39547" l="0" r="0" t="0"/>
          <a:stretch/>
        </p:blipFill>
        <p:spPr>
          <a:xfrm>
            <a:off x="7352310" y="1464815"/>
            <a:ext cx="4500738" cy="4145872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6"/>
          <p:cNvSpPr txBox="1"/>
          <p:nvPr/>
        </p:nvSpPr>
        <p:spPr>
          <a:xfrm>
            <a:off x="9055223" y="5850384"/>
            <a:ext cx="226380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Wesselényi Ferenc</a:t>
            </a:r>
            <a:endParaRPr/>
          </a:p>
        </p:txBody>
      </p:sp>
      <p:pic>
        <p:nvPicPr>
          <p:cNvPr id="169" name="Google Shape;169;p16"/>
          <p:cNvPicPr preferRelativeResize="0"/>
          <p:nvPr/>
        </p:nvPicPr>
        <p:blipFill rotWithShape="1">
          <a:blip r:embed="rId4">
            <a:alphaModFix/>
          </a:blip>
          <a:srcRect b="0" l="1606" r="1843" t="0"/>
          <a:stretch/>
        </p:blipFill>
        <p:spPr>
          <a:xfrm>
            <a:off x="1225118" y="1274279"/>
            <a:ext cx="5601810" cy="315567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6"/>
          <p:cNvSpPr txBox="1"/>
          <p:nvPr/>
        </p:nvSpPr>
        <p:spPr>
          <a:xfrm>
            <a:off x="2583402" y="4749553"/>
            <a:ext cx="295626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 Rosa boltozata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29822" y="404351"/>
            <a:ext cx="7889727" cy="5854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6847" y="328473"/>
            <a:ext cx="5708882" cy="4281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45729" y="2576337"/>
            <a:ext cx="5581095" cy="418582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8"/>
          <p:cNvSpPr txBox="1"/>
          <p:nvPr/>
        </p:nvSpPr>
        <p:spPr>
          <a:xfrm>
            <a:off x="2396971" y="5930283"/>
            <a:ext cx="287636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Sárospataki vár bástya-, falmaradványai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9"/>
          <p:cNvSpPr txBox="1"/>
          <p:nvPr/>
        </p:nvSpPr>
        <p:spPr>
          <a:xfrm>
            <a:off x="1985428" y="164713"/>
            <a:ext cx="9552214" cy="53860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4400" cap="small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Feladatok A SÁROSPATAKI várban</a:t>
            </a:r>
            <a:endParaRPr sz="4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AutoNum type="arabicPeriod"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Nyomkeresés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AutoNum type="arabicPeriod"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Képes krónika (kisfilm):	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</a:t>
            </a: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− </a:t>
            </a:r>
            <a:r>
              <a:rPr lang="hu-HU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Veres-bástya és történelmi játszótér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− ágyúdomb és obeliszk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− I. Rákóczi György ágyúöntő műhelye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− Lórántffy-loggia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−Sub Rosa</a:t>
            </a: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</a:t>
            </a: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Tudáspróba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Drámajáték:	</a:t>
            </a:r>
            <a:r>
              <a:rPr lang="hu-HU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− I. Rákóczi György és Lórántffy Zsuzsanna esküvője</a:t>
            </a:r>
            <a:endParaRPr/>
          </a:p>
          <a:p>
            <a:pPr indent="0" lvl="5" marL="22860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− vers Dobó Krisztinának</a:t>
            </a:r>
            <a:endParaRPr/>
          </a:p>
          <a:p>
            <a:pPr indent="0" lvl="5" marL="22860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− a Wesselényi-szervezkedés egyik titkos tárgyalása</a:t>
            </a:r>
            <a:endParaRPr/>
          </a:p>
          <a:p>
            <a:pPr indent="0" lvl="5" marL="22860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− sárospataki országgyűlés</a:t>
            </a:r>
            <a:endParaRPr/>
          </a:p>
          <a:p>
            <a:pPr indent="0" lvl="5" marL="22860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− nekrológ írása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05938" y="900390"/>
            <a:ext cx="5544663" cy="2528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0" y="3936794"/>
            <a:ext cx="5802205" cy="2667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7689" y="221942"/>
            <a:ext cx="8708994" cy="6489576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0"/>
          <p:cNvSpPr txBox="1"/>
          <p:nvPr/>
        </p:nvSpPr>
        <p:spPr>
          <a:xfrm>
            <a:off x="6384470" y="458390"/>
            <a:ext cx="484578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Találkozunk Sárospatakon!</a:t>
            </a:r>
            <a:endParaRPr/>
          </a:p>
        </p:txBody>
      </p:sp>
      <p:sp>
        <p:nvSpPr>
          <p:cNvPr id="194" name="Google Shape;194;p20"/>
          <p:cNvSpPr txBox="1"/>
          <p:nvPr/>
        </p:nvSpPr>
        <p:spPr>
          <a:xfrm>
            <a:off x="2773534" y="5388746"/>
            <a:ext cx="82259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„Sáros-Patakot jószágával együtt … hagyom az egész nemes Magyarországnak…” (Lórántffy Zsuzsanna)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"/>
          <p:cNvSpPr txBox="1"/>
          <p:nvPr/>
        </p:nvSpPr>
        <p:spPr>
          <a:xfrm>
            <a:off x="1930101" y="6163321"/>
            <a:ext cx="238558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Vörös-torony</a:t>
            </a:r>
            <a:endParaRPr/>
          </a:p>
        </p:txBody>
      </p:sp>
      <p:pic>
        <p:nvPicPr>
          <p:cNvPr id="78" name="Google Shape;7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469111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 txBox="1"/>
          <p:nvPr>
            <p:ph type="title"/>
          </p:nvPr>
        </p:nvSpPr>
        <p:spPr>
          <a:xfrm>
            <a:off x="2911836" y="5877017"/>
            <a:ext cx="8911687" cy="621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97297"/>
              <a:buFont typeface="Century Gothic"/>
              <a:buNone/>
            </a:pPr>
            <a:r>
              <a:rPr lang="hu-HU"/>
              <a:t>Balassi Bálint</a:t>
            </a:r>
            <a:endParaRPr/>
          </a:p>
        </p:txBody>
      </p:sp>
      <p:pic>
        <p:nvPicPr>
          <p:cNvPr id="84" name="Google Shape;84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01126" y="279368"/>
            <a:ext cx="3730394" cy="5348396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4"/>
          <p:cNvSpPr txBox="1"/>
          <p:nvPr/>
        </p:nvSpPr>
        <p:spPr>
          <a:xfrm>
            <a:off x="1322773" y="1296140"/>
            <a:ext cx="6294268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„Mikoron írnának másfélezer után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Hetvenhét esztendőben,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Aeneas Sylvius írásából szerzék</a:t>
            </a: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Ez éneket versben,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Bodrog vize mellett, Patak városában,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 úr gombos kertében.”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Balassi Bálint: Eurialius és Lucretia</a:t>
            </a: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89777" y="62144"/>
            <a:ext cx="3606223" cy="5415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40497" y="62143"/>
            <a:ext cx="4136994" cy="541281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5"/>
          <p:cNvSpPr txBox="1"/>
          <p:nvPr/>
        </p:nvSpPr>
        <p:spPr>
          <a:xfrm>
            <a:off x="3480047" y="5708342"/>
            <a:ext cx="640967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I. Rákóczi György és Lórántffy Zsuzsanna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"/>
          <p:cNvSpPr txBox="1"/>
          <p:nvPr/>
        </p:nvSpPr>
        <p:spPr>
          <a:xfrm>
            <a:off x="6329779" y="5814874"/>
            <a:ext cx="544201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Ágyú a vár területéről</a:t>
            </a:r>
            <a:endParaRPr/>
          </a:p>
        </p:txBody>
      </p:sp>
      <p:pic>
        <p:nvPicPr>
          <p:cNvPr id="98" name="Google Shape;9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08015" y="608573"/>
            <a:ext cx="7371789" cy="451384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6"/>
          <p:cNvSpPr txBox="1"/>
          <p:nvPr/>
        </p:nvSpPr>
        <p:spPr>
          <a:xfrm>
            <a:off x="1019357" y="1197637"/>
            <a:ext cx="2885243" cy="5632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Öntőformák elkészítése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Öntőgödörbe helyezés, majd betemetés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Öntés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Lehűlés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Öntvény kiásása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Forma kibontása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Bélvas kihúzása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Felülettisztítás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Cső-, gyújtólyuk kifúrása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próbalövések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/>
          <p:nvPr/>
        </p:nvSpPr>
        <p:spPr>
          <a:xfrm>
            <a:off x="1411344" y="6395907"/>
            <a:ext cx="59602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https://www.youtube.com/watch?v=_tVSWxg2ZCw</a:t>
            </a:r>
            <a:endParaRPr/>
          </a:p>
        </p:txBody>
      </p:sp>
      <p:pic>
        <p:nvPicPr>
          <p:cNvPr id="105" name="Google Shape;10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92659" y="264619"/>
            <a:ext cx="4168501" cy="533446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7"/>
          <p:cNvSpPr txBox="1"/>
          <p:nvPr/>
        </p:nvSpPr>
        <p:spPr>
          <a:xfrm>
            <a:off x="7759083" y="4675751"/>
            <a:ext cx="333800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Rákóczi-címer a sárospataki vár kertjében található obeliszken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8906" y="150458"/>
            <a:ext cx="3495264" cy="4678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04170" y="150457"/>
            <a:ext cx="3390574" cy="4678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94743" y="150455"/>
            <a:ext cx="3471133" cy="4678993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8"/>
          <p:cNvSpPr txBox="1"/>
          <p:nvPr/>
        </p:nvSpPr>
        <p:spPr>
          <a:xfrm>
            <a:off x="2175029" y="5246703"/>
            <a:ext cx="931267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I.Rákóczi Ferenc				Zrínyi Ilona						Thököly Imre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1645-1676					1643-1703						1657-1705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76084" y="165069"/>
            <a:ext cx="3724275" cy="565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37751" y="165068"/>
            <a:ext cx="4562782" cy="5657849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9"/>
          <p:cNvSpPr txBox="1"/>
          <p:nvPr/>
        </p:nvSpPr>
        <p:spPr>
          <a:xfrm>
            <a:off x="3169328" y="6134470"/>
            <a:ext cx="774132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II. Rákóczi Ferenc 1703-ban és felesége, Sarolta Amália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2022-03-15T09:01:49Z</dcterms:created>
  <dc:creator>Dr. Boronkai Szabolcs</dc:creator>
</cp:coreProperties>
</file>