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6858000" cx="12192000"/>
  <p:notesSz cx="6858000" cy="9144000"/>
  <p:embeddedFontLst>
    <p:embeddedFont>
      <p:font typeface="Century Gothic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i9MwaFCk5EocYxpN0577ncBYyn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CenturyGothic-regular.fntdata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CenturyGothic-italic.fntdata"/><Relationship Id="rId12" Type="http://schemas.openxmlformats.org/officeDocument/2006/relationships/slide" Target="slides/slide8.xml"/><Relationship Id="rId34" Type="http://schemas.openxmlformats.org/officeDocument/2006/relationships/font" Target="fonts/CenturyGothic-bold.fntdata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CenturyGothic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" name="Google Shape;7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" name="Google Shape;7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41f3683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2fab41f3683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2fab41f3683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41f3683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fab41f3683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2fab41f3683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fab41f3683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fab41f3683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g2fab41f3683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41f3683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41f3683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2fab41f3683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fab41f3683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2fab41f3683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2fab41f3683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2fab41f3683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fab41f3683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2fab41f3683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41f3683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2fab41f3683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2fab41f3683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fab41f3683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2fab41f3683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fab41f3683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2fab41f3683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2fab41f3683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2fab41f3683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2fab41f3683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fab41f3683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2fab41f3683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41f3683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2fab41f3683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2fab41f3683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jpg"/><Relationship Id="rId4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 b="4549" l="0" r="0" t="0"/>
          <a:stretch/>
        </p:blipFill>
        <p:spPr>
          <a:xfrm>
            <a:off x="-136475" y="-3500"/>
            <a:ext cx="12328476" cy="69094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3585029" y="0"/>
            <a:ext cx="7170000" cy="13236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hu-HU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Középkori Romkert és Székesfehérvár belvárosa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71588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0"/>
          <p:cNvPicPr preferRelativeResize="0"/>
          <p:nvPr/>
        </p:nvPicPr>
        <p:blipFill rotWithShape="1">
          <a:blip r:embed="rId3">
            <a:alphaModFix/>
          </a:blip>
          <a:srcRect b="7691" l="0" r="0" t="2822"/>
          <a:stretch/>
        </p:blipFill>
        <p:spPr>
          <a:xfrm>
            <a:off x="1969477" y="0"/>
            <a:ext cx="10222523" cy="686088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0"/>
          <p:cNvSpPr txBox="1"/>
          <p:nvPr/>
        </p:nvSpPr>
        <p:spPr>
          <a:xfrm>
            <a:off x="190500" y="3681467"/>
            <a:ext cx="2277900" cy="25551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nyugati építmény feltárt szakaszának északi oldala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"/>
          <p:cNvSpPr txBox="1"/>
          <p:nvPr/>
        </p:nvSpPr>
        <p:spPr>
          <a:xfrm>
            <a:off x="197275" y="5599400"/>
            <a:ext cx="2343000" cy="10773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Középkori Romkert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6525" y="0"/>
            <a:ext cx="9515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1"/>
          <p:cNvSpPr txBox="1"/>
          <p:nvPr/>
        </p:nvSpPr>
        <p:spPr>
          <a:xfrm>
            <a:off x="1888371" y="181391"/>
            <a:ext cx="8415258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Romkert a Szent István-mauzóleummal és a kőtárral együtt 1938-ban készült el.</a:t>
            </a:r>
            <a:endParaRPr b="1" i="0" sz="4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2"/>
          <p:cNvPicPr preferRelativeResize="0"/>
          <p:nvPr/>
        </p:nvPicPr>
        <p:blipFill rotWithShape="1">
          <a:blip r:embed="rId3">
            <a:alphaModFix/>
          </a:blip>
          <a:srcRect b="9720" l="0" r="0" t="18776"/>
          <a:stretch/>
        </p:blipFill>
        <p:spPr>
          <a:xfrm>
            <a:off x="1086426" y="1428750"/>
            <a:ext cx="10124104" cy="5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2"/>
          <p:cNvSpPr txBox="1"/>
          <p:nvPr/>
        </p:nvSpPr>
        <p:spPr>
          <a:xfrm>
            <a:off x="1628957" y="210382"/>
            <a:ext cx="903904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hu-HU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bazilika területén előkerült csontleleteket egy közös osszáriumba tették</a:t>
            </a:r>
            <a:endParaRPr b="1" i="0" sz="4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3"/>
          <p:cNvPicPr preferRelativeResize="0"/>
          <p:nvPr/>
        </p:nvPicPr>
        <p:blipFill rotWithShape="1">
          <a:blip r:embed="rId3">
            <a:alphaModFix/>
          </a:blip>
          <a:srcRect b="20937" l="0" r="0" t="0"/>
          <a:stretch/>
        </p:blipFill>
        <p:spPr>
          <a:xfrm>
            <a:off x="313299" y="0"/>
            <a:ext cx="115654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3"/>
          <p:cNvSpPr txBox="1"/>
          <p:nvPr/>
        </p:nvSpPr>
        <p:spPr>
          <a:xfrm>
            <a:off x="1248227" y="6049334"/>
            <a:ext cx="9695400" cy="5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Szent István kőszarkofágja a Szent István-mauzóleumban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4"/>
          <p:cNvPicPr preferRelativeResize="0"/>
          <p:nvPr/>
        </p:nvPicPr>
        <p:blipFill rotWithShape="1">
          <a:blip r:embed="rId3">
            <a:alphaModFix/>
          </a:blip>
          <a:srcRect b="0" l="17779" r="0" t="49484"/>
          <a:stretch/>
        </p:blipFill>
        <p:spPr>
          <a:xfrm>
            <a:off x="1907929" y="-3609"/>
            <a:ext cx="8376138" cy="686160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 txBox="1"/>
          <p:nvPr/>
        </p:nvSpPr>
        <p:spPr>
          <a:xfrm>
            <a:off x="1107550" y="5780782"/>
            <a:ext cx="9695543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Szent István koronázása Aba-Novák Vilmos falfestményén a Szent István-mauzóleum oldalfalán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5"/>
          <p:cNvSpPr txBox="1"/>
          <p:nvPr/>
        </p:nvSpPr>
        <p:spPr>
          <a:xfrm>
            <a:off x="1107550" y="5780782"/>
            <a:ext cx="969554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Szent Jobb kiemelése Aba-Novák Vilmos falfestményén a Szent István-mauzóleum oldalfalán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15"/>
          <p:cNvPicPr preferRelativeResize="0"/>
          <p:nvPr/>
        </p:nvPicPr>
        <p:blipFill rotWithShape="1">
          <a:blip r:embed="rId3">
            <a:alphaModFix/>
          </a:blip>
          <a:srcRect b="37691" l="0" r="0" t="26840"/>
          <a:stretch/>
        </p:blipFill>
        <p:spPr>
          <a:xfrm>
            <a:off x="0" y="0"/>
            <a:ext cx="12192000" cy="5765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 txBox="1"/>
          <p:nvPr/>
        </p:nvSpPr>
        <p:spPr>
          <a:xfrm>
            <a:off x="1811216" y="3090337"/>
            <a:ext cx="4554414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magyar királyok és kormányzók eskütétele a Szent Koronára Aba-Novák Vilmos falfestményén a Szent István-mauzóleum oldalfalán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6"/>
          <p:cNvPicPr preferRelativeResize="0"/>
          <p:nvPr/>
        </p:nvPicPr>
        <p:blipFill rotWithShape="1">
          <a:blip r:embed="rId3">
            <a:alphaModFix/>
          </a:blip>
          <a:srcRect b="3328" l="0" r="0" t="0"/>
          <a:stretch/>
        </p:blipFill>
        <p:spPr>
          <a:xfrm>
            <a:off x="6871432" y="0"/>
            <a:ext cx="532056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/>
          <p:nvPr/>
        </p:nvSpPr>
        <p:spPr>
          <a:xfrm>
            <a:off x="1922585" y="3019999"/>
            <a:ext cx="4554414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magyar királyok és kormányzók eskütétele a Szent Koronára Aba-Novák Vilmos falfestményén a Szent István-mauzóleum oldalfalán (részlet)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7"/>
          <p:cNvPicPr preferRelativeResize="0"/>
          <p:nvPr/>
        </p:nvPicPr>
        <p:blipFill rotWithShape="1">
          <a:blip r:embed="rId3">
            <a:alphaModFix/>
          </a:blip>
          <a:srcRect b="3674" l="47920" r="0" t="45062"/>
          <a:stretch/>
        </p:blipFill>
        <p:spPr>
          <a:xfrm>
            <a:off x="6981092" y="23445"/>
            <a:ext cx="5210908" cy="683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8"/>
          <p:cNvPicPr preferRelativeResize="0"/>
          <p:nvPr/>
        </p:nvPicPr>
        <p:blipFill rotWithShape="1">
          <a:blip r:embed="rId3">
            <a:alphaModFix/>
          </a:blip>
          <a:srcRect b="23469" l="12633" r="5778" t="1533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/>
          <p:nvPr/>
        </p:nvSpPr>
        <p:spPr>
          <a:xfrm>
            <a:off x="3667650" y="360000"/>
            <a:ext cx="48567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hu-HU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Országalma díszkút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9"/>
          <p:cNvSpPr txBox="1"/>
          <p:nvPr/>
        </p:nvSpPr>
        <p:spPr>
          <a:xfrm>
            <a:off x="3385770" y="207600"/>
            <a:ext cx="51156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hu-HU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Szent István-emlékjel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/>
          <p:nvPr/>
        </p:nvSpPr>
        <p:spPr>
          <a:xfrm>
            <a:off x="1462245" y="181391"/>
            <a:ext cx="1043039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hu-HU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Székesfehérvár: középkori királyaink egyik politikai központja, koronázó- és temetkező városa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"/>
          <p:cNvPicPr preferRelativeResize="0"/>
          <p:nvPr/>
        </p:nvPicPr>
        <p:blipFill rotWithShape="1">
          <a:blip r:embed="rId3">
            <a:alphaModFix/>
          </a:blip>
          <a:srcRect b="27305" l="0" r="0" t="0"/>
          <a:stretch/>
        </p:blipFill>
        <p:spPr>
          <a:xfrm>
            <a:off x="2261747" y="1396655"/>
            <a:ext cx="8831394" cy="546134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/>
        </p:nvSpPr>
        <p:spPr>
          <a:xfrm>
            <a:off x="9527363" y="5842337"/>
            <a:ext cx="2664637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Magyarország </a:t>
            </a:r>
            <a:r>
              <a:rPr b="0" i="0" lang="hu-HU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11. században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0"/>
          <p:cNvPicPr preferRelativeResize="0"/>
          <p:nvPr/>
        </p:nvPicPr>
        <p:blipFill rotWithShape="1">
          <a:blip r:embed="rId3">
            <a:alphaModFix/>
          </a:blip>
          <a:srcRect b="6111" l="0" r="0" t="0"/>
          <a:stretch/>
        </p:blipFill>
        <p:spPr>
          <a:xfrm>
            <a:off x="1226414" y="0"/>
            <a:ext cx="97391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0"/>
          <p:cNvSpPr txBox="1"/>
          <p:nvPr/>
        </p:nvSpPr>
        <p:spPr>
          <a:xfrm>
            <a:off x="1122910" y="10"/>
            <a:ext cx="9946200" cy="113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hu-HU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Wathay Ferenc (1568-1609 után) székesfehérvári alkapitány ülőszobra, háttérben a várfal maradványa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1"/>
          <p:cNvPicPr preferRelativeResize="0"/>
          <p:nvPr/>
        </p:nvPicPr>
        <p:blipFill rotWithShape="1">
          <a:blip r:embed="rId3">
            <a:alphaModFix/>
          </a:blip>
          <a:srcRect b="4721" l="0" r="0" t="0"/>
          <a:stretch/>
        </p:blipFill>
        <p:spPr>
          <a:xfrm>
            <a:off x="2594799" y="0"/>
            <a:ext cx="95972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/>
          <p:nvPr/>
        </p:nvSpPr>
        <p:spPr>
          <a:xfrm>
            <a:off x="299350" y="4795900"/>
            <a:ext cx="2854800" cy="20625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városháza 17-18. századi épületrészének kapuzata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/>
          <p:nvPr/>
        </p:nvSpPr>
        <p:spPr>
          <a:xfrm>
            <a:off x="9192850" y="5157850"/>
            <a:ext cx="27192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Szent István-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székesegyház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3">
            <a:alphaModFix/>
          </a:blip>
          <a:srcRect b="0" l="0" r="5911" t="10498"/>
          <a:stretch/>
        </p:blipFill>
        <p:spPr>
          <a:xfrm>
            <a:off x="3392464" y="0"/>
            <a:ext cx="540707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 txBox="1"/>
          <p:nvPr/>
        </p:nvSpPr>
        <p:spPr>
          <a:xfrm>
            <a:off x="104775" y="3843397"/>
            <a:ext cx="2838600" cy="156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Szent István-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székesegyház belső tere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4"/>
          <p:cNvPicPr preferRelativeResize="0"/>
          <p:nvPr/>
        </p:nvPicPr>
        <p:blipFill rotWithShape="1">
          <a:blip r:embed="rId3">
            <a:alphaModFix/>
          </a:blip>
          <a:srcRect b="8131" l="0" r="5911" t="35855"/>
          <a:stretch/>
        </p:blipFill>
        <p:spPr>
          <a:xfrm>
            <a:off x="1716064" y="-20947"/>
            <a:ext cx="8666186" cy="687894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/>
          <p:nvPr/>
        </p:nvSpPr>
        <p:spPr>
          <a:xfrm>
            <a:off x="9345253" y="5157847"/>
            <a:ext cx="2838600" cy="156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Szent István-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székesegyház főhomlokzata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357" y="0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 rotWithShape="1">
          <a:blip r:embed="rId4">
            <a:alphaModFix/>
          </a:blip>
          <a:srcRect b="14445" l="0" r="0" t="10499"/>
          <a:stretch/>
        </p:blipFill>
        <p:spPr>
          <a:xfrm>
            <a:off x="-1" y="0"/>
            <a:ext cx="12182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5"/>
          <p:cNvSpPr txBox="1"/>
          <p:nvPr/>
        </p:nvSpPr>
        <p:spPr>
          <a:xfrm>
            <a:off x="4205430" y="5938897"/>
            <a:ext cx="37719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hu-HU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Püspöki Palota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6" title="Székesfehérvár Püspöki Palota - Egy perc Magyarorszá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4525" y="893925"/>
            <a:ext cx="8523775" cy="53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 txBox="1"/>
          <p:nvPr/>
        </p:nvSpPr>
        <p:spPr>
          <a:xfrm>
            <a:off x="1399725" y="630850"/>
            <a:ext cx="9828900" cy="59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hu-HU" sz="3600" u="none" cap="small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Feladatok a Középkori Romkertben és a székesfehérvári belvárosban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Nyomkeresés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Képes krónika (kisfilm):	</a:t>
            </a:r>
            <a:endParaRPr b="0" i="0" sz="2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369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a Koronázó Bazilika (romjai)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9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Szent István-mauzóleum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9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Országalma (díszkút)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9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Wathay Ferenc szobra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9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Szent István-székesegyház</a:t>
            </a:r>
            <a:endParaRPr b="0" i="0" sz="2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Tudáspróba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Drámajáték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Mémkészítés (fakultatív)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8"/>
          <p:cNvPicPr preferRelativeResize="0"/>
          <p:nvPr/>
        </p:nvPicPr>
        <p:blipFill rotWithShape="1">
          <a:blip r:embed="rId3">
            <a:alphaModFix/>
          </a:blip>
          <a:srcRect b="0" l="0" r="27577" t="0"/>
          <a:stretch/>
        </p:blipFill>
        <p:spPr>
          <a:xfrm>
            <a:off x="2294504" y="1320800"/>
            <a:ext cx="7602991" cy="55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 txBox="1"/>
          <p:nvPr/>
        </p:nvSpPr>
        <p:spPr>
          <a:xfrm>
            <a:off x="2445657" y="80296"/>
            <a:ext cx="730068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hu-HU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Példa egy, a Koronázó Bazilikához kapcsolódó mémre</a:t>
            </a:r>
            <a:endParaRPr b="1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/>
          <p:nvPr/>
        </p:nvSpPr>
        <p:spPr>
          <a:xfrm>
            <a:off x="1774142" y="620953"/>
            <a:ext cx="864371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hu-HU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Itt adta ki II. András az Aranybullát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 txBox="1"/>
          <p:nvPr/>
        </p:nvSpPr>
        <p:spPr>
          <a:xfrm>
            <a:off x="1162050" y="6182046"/>
            <a:ext cx="98679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II. András portréja és címere az Aranybulla pecsétjén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3"/>
          <p:cNvPicPr preferRelativeResize="0"/>
          <p:nvPr/>
        </p:nvPicPr>
        <p:blipFill rotWithShape="1">
          <a:blip r:embed="rId3">
            <a:alphaModFix/>
          </a:blip>
          <a:srcRect b="3040" l="20000" r="19844" t="2134"/>
          <a:stretch/>
        </p:blipFill>
        <p:spPr>
          <a:xfrm>
            <a:off x="1774141" y="1692637"/>
            <a:ext cx="8643713" cy="4406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"/>
          <p:cNvPicPr preferRelativeResize="0"/>
          <p:nvPr/>
        </p:nvPicPr>
        <p:blipFill rotWithShape="1">
          <a:blip r:embed="rId3">
            <a:alphaModFix/>
          </a:blip>
          <a:srcRect b="6267" l="0" r="0" t="2040"/>
          <a:stretch/>
        </p:blipFill>
        <p:spPr>
          <a:xfrm>
            <a:off x="1664251" y="1026695"/>
            <a:ext cx="8863495" cy="583130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"/>
          <p:cNvSpPr txBox="1"/>
          <p:nvPr/>
        </p:nvSpPr>
        <p:spPr>
          <a:xfrm>
            <a:off x="8992277" y="5831305"/>
            <a:ext cx="3070800" cy="95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Magyarország 1570 és 1591 között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4"/>
          <p:cNvSpPr txBox="1"/>
          <p:nvPr/>
        </p:nvSpPr>
        <p:spPr>
          <a:xfrm>
            <a:off x="1895475" y="152568"/>
            <a:ext cx="840104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hu-HU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1543-ban foglalták el a törökök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"/>
          <p:cNvSpPr txBox="1"/>
          <p:nvPr/>
        </p:nvSpPr>
        <p:spPr>
          <a:xfrm>
            <a:off x="4077623" y="3816897"/>
            <a:ext cx="273367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Fehérvár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"/>
          <p:cNvSpPr/>
          <p:nvPr/>
        </p:nvSpPr>
        <p:spPr>
          <a:xfrm>
            <a:off x="4537204" y="3956885"/>
            <a:ext cx="150019" cy="152400"/>
          </a:xfrm>
          <a:prstGeom prst="ellipse">
            <a:avLst/>
          </a:prstGeom>
          <a:solidFill>
            <a:srgbClr val="FF0000"/>
          </a:solidFill>
          <a:ln cap="rnd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/>
          <p:nvPr/>
        </p:nvSpPr>
        <p:spPr>
          <a:xfrm>
            <a:off x="809625" y="200077"/>
            <a:ext cx="1057275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hu-HU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belváros a mai barokk, rokokó és copf arculatát az 1740 és 1840 közötti építkezések során nyerte el</a:t>
            </a:r>
            <a:endParaRPr b="1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" name="Google Shape;89;p5"/>
          <p:cNvPicPr preferRelativeResize="0"/>
          <p:nvPr/>
        </p:nvPicPr>
        <p:blipFill rotWithShape="1">
          <a:blip r:embed="rId3">
            <a:alphaModFix/>
          </a:blip>
          <a:srcRect b="5994" l="0" r="0" t="0"/>
          <a:stretch/>
        </p:blipFill>
        <p:spPr>
          <a:xfrm>
            <a:off x="2266950" y="1458836"/>
            <a:ext cx="7658100" cy="539916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5"/>
          <p:cNvSpPr txBox="1"/>
          <p:nvPr/>
        </p:nvSpPr>
        <p:spPr>
          <a:xfrm>
            <a:off x="141070" y="5272928"/>
            <a:ext cx="196759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Kossuth utca a belvárosban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100217" y="657720"/>
            <a:ext cx="550546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hu-HU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Koronázó Bazilika története</a:t>
            </a:r>
            <a:endParaRPr b="1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6"/>
          <p:cNvSpPr txBox="1"/>
          <p:nvPr/>
        </p:nvSpPr>
        <p:spPr>
          <a:xfrm>
            <a:off x="2602523" y="5722502"/>
            <a:ext cx="408401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Légi felvétel a Koronázó Bazilika feltárt romjairól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6"/>
          <p:cNvPicPr preferRelativeResize="0"/>
          <p:nvPr/>
        </p:nvPicPr>
        <p:blipFill rotWithShape="1">
          <a:blip r:embed="rId3">
            <a:alphaModFix/>
          </a:blip>
          <a:srcRect b="16401" l="0" r="0" t="0"/>
          <a:stretch/>
        </p:blipFill>
        <p:spPr>
          <a:xfrm>
            <a:off x="6686539" y="0"/>
            <a:ext cx="55054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 txBox="1"/>
          <p:nvPr/>
        </p:nvSpPr>
        <p:spPr>
          <a:xfrm>
            <a:off x="299357" y="4085570"/>
            <a:ext cx="2467800" cy="25551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Szent István sírhelye a Koronázó Bazilika romjai között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357" y="0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 title="A székesfehérvári királyi bazilika építészet története 3D-ben.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8"/>
          <p:cNvSpPr txBox="1"/>
          <p:nvPr/>
        </p:nvSpPr>
        <p:spPr>
          <a:xfrm>
            <a:off x="2225221" y="6130541"/>
            <a:ext cx="774155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Koronázó Bazilika rekonstrukciós rajza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9"/>
          <p:cNvPicPr preferRelativeResize="0"/>
          <p:nvPr/>
        </p:nvPicPr>
        <p:blipFill rotWithShape="1">
          <a:blip r:embed="rId3">
            <a:alphaModFix/>
          </a:blip>
          <a:srcRect b="0" l="19103" r="0" t="0"/>
          <a:stretch/>
        </p:blipFill>
        <p:spPr>
          <a:xfrm>
            <a:off x="8170925" y="1"/>
            <a:ext cx="4021074" cy="372793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9"/>
          <p:cNvSpPr txBox="1"/>
          <p:nvPr/>
        </p:nvSpPr>
        <p:spPr>
          <a:xfrm>
            <a:off x="8245651" y="5532775"/>
            <a:ext cx="3837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III. Béla és Antiochiai Anna sírhelye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9"/>
          <p:cNvPicPr preferRelativeResize="0"/>
          <p:nvPr/>
        </p:nvPicPr>
        <p:blipFill rotWithShape="1">
          <a:blip r:embed="rId4">
            <a:alphaModFix/>
          </a:blip>
          <a:srcRect b="0" l="0" r="0" t="21795"/>
          <a:stretch/>
        </p:blipFill>
        <p:spPr>
          <a:xfrm>
            <a:off x="-1" y="2358223"/>
            <a:ext cx="7983415" cy="449977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9"/>
          <p:cNvSpPr/>
          <p:nvPr/>
        </p:nvSpPr>
        <p:spPr>
          <a:xfrm rot="-9790426">
            <a:off x="6496631" y="5648864"/>
            <a:ext cx="1717049" cy="474783"/>
          </a:xfrm>
          <a:prstGeom prst="rightArrow">
            <a:avLst>
              <a:gd fmla="val 50000" name="adj1"/>
              <a:gd fmla="val 98387" name="adj2"/>
            </a:avLst>
          </a:prstGeom>
          <a:solidFill>
            <a:srgbClr val="0070C0"/>
          </a:solidFill>
          <a:ln cap="rnd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2022-03-15T09:01:49Z</dcterms:created>
  <dc:creator>Dr. Boronkai Szabolcs</dc:creator>
</cp:coreProperties>
</file>