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260" r:id="rId4"/>
    <p:sldId id="261" r:id="rId5"/>
    <p:sldId id="267" r:id="rId6"/>
    <p:sldId id="266" r:id="rId7"/>
    <p:sldId id="268" r:id="rId8"/>
    <p:sldId id="276" r:id="rId9"/>
    <p:sldId id="269" r:id="rId10"/>
    <p:sldId id="270" r:id="rId11"/>
    <p:sldId id="271" r:id="rId12"/>
    <p:sldId id="272" r:id="rId13"/>
    <p:sldId id="264" r:id="rId14"/>
    <p:sldId id="273" r:id="rId15"/>
    <p:sldId id="265" r:id="rId16"/>
    <p:sldId id="263" r:id="rId17"/>
    <p:sldId id="274" r:id="rId18"/>
    <p:sldId id="287" r:id="rId19"/>
    <p:sldId id="277" r:id="rId20"/>
    <p:sldId id="262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hu-HU"/>
              <a:t>NÖRI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58C81-89C1-4A41-9EE8-2DEE11A59BE5}" type="datetimeFigureOut">
              <a:rPr lang="hu-HU" smtClean="0"/>
              <a:t>2024. 07. 10.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8FB9E-BF0A-4B0E-A9D5-BE3770ABF8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31001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hu-HU"/>
              <a:t>NÖRI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F352-9671-45F6-951B-1E897BF38EE8}" type="datetimeFigureOut">
              <a:rPr lang="hu-HU" smtClean="0"/>
              <a:t>2024. 07. 10.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3ED36-7F61-48A2-A680-1149F182AD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385034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A47B-4D46-4968-B153-94A7B1FCAAE2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3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9D16-786B-4B91-BFE8-58F526367B50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57765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9D16-786B-4B91-BFE8-58F526367B50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8284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9D16-786B-4B91-BFE8-58F526367B50}" type="datetime1">
              <a:rPr lang="hu-HU" smtClean="0"/>
              <a:t>2024. 07. 10.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1648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9D16-786B-4B91-BFE8-58F526367B50}" type="datetime1">
              <a:rPr lang="hu-HU" smtClean="0"/>
              <a:t>2024. 07. 10.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815282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9D16-786B-4B91-BFE8-58F526367B50}" type="datetime1">
              <a:rPr lang="hu-HU" smtClean="0"/>
              <a:t>2024. 07. 10.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411429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789D8-19FA-40A1-B685-02E86FDE51D7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051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CF9A-CA72-445E-A8E4-A356F2E41D58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82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F897-9AFF-46BF-AF10-48601007663A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55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E81A-355D-48AE-BC9B-2739036087F4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656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2C4-CA5C-45BC-89F2-8DE9C5A894B0}" type="datetime1">
              <a:rPr lang="hu-HU" smtClean="0"/>
              <a:t>2024. 07. 10.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574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E845-E143-4167-89FA-08FDA5118382}" type="datetime1">
              <a:rPr lang="hu-HU" smtClean="0"/>
              <a:t>2024. 07. 10.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090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6B13-A417-4166-BA4C-6D7613DEC01A}" type="datetime1">
              <a:rPr lang="hu-HU" smtClean="0"/>
              <a:t>2024. 07. 10.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30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7ED4-40C3-47DA-946A-5DD506BB691A}" type="datetime1">
              <a:rPr lang="hu-HU" smtClean="0"/>
              <a:t>2024. 07. 10.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539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43D4-9590-4CF0-AA69-56C9B16A3829}" type="datetime1">
              <a:rPr lang="hu-HU" smtClean="0"/>
              <a:t>2024. 07. 10.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733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DCA13-F60F-4EE5-BAB4-54CDD36806E0}" type="datetime1">
              <a:rPr lang="hu-HU" smtClean="0"/>
              <a:t>2024. 07. 10.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892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B9D16-786B-4B91-BFE8-58F526367B50}" type="datetime1">
              <a:rPr lang="hu-HU" smtClean="0"/>
              <a:t>2024. 07. 10.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5F771C8-14A0-46ED-B6DB-437606925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78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g, óra, épület látható&#10;&#10;Automatikusan generált leírás">
            <a:extLst>
              <a:ext uri="{FF2B5EF4-FFF2-40B4-BE49-F238E27FC236}">
                <a16:creationId xmlns:a16="http://schemas.microsoft.com/office/drawing/2014/main" id="{8BB25F28-3EE6-DB3C-F526-E3F0CC7F0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98" y="-16468"/>
            <a:ext cx="10311702" cy="68744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50491" y="-16468"/>
            <a:ext cx="8511188" cy="486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7200" b="1" cap="small" dirty="0">
                <a:solidFill>
                  <a:schemeClr val="bg1"/>
                </a:solidFill>
                <a:latin typeface="+mj-lt"/>
              </a:rPr>
              <a:t>A Tűztorony </a:t>
            </a:r>
          </a:p>
          <a:p>
            <a:pPr algn="ctr">
              <a:lnSpc>
                <a:spcPct val="150000"/>
              </a:lnSpc>
            </a:pPr>
            <a:r>
              <a:rPr lang="hu-HU" sz="7200" b="1" cap="small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−</a:t>
            </a:r>
          </a:p>
          <a:p>
            <a:pPr algn="ctr">
              <a:lnSpc>
                <a:spcPct val="150000"/>
              </a:lnSpc>
            </a:pPr>
            <a:r>
              <a:rPr lang="hu-HU" sz="7200" b="1" cap="small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Sopron</a:t>
            </a:r>
            <a:endParaRPr lang="hu-HU" sz="7200" b="1" cap="small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193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7D9285B-21F8-EDEB-9765-3EF10C475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7" y="1611111"/>
            <a:ext cx="6022915" cy="40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B5E30F5-FF85-7FA0-81EB-71364B6FD335}"/>
              </a:ext>
            </a:extLst>
          </p:cNvPr>
          <p:cNvSpPr txBox="1"/>
          <p:nvPr/>
        </p:nvSpPr>
        <p:spPr>
          <a:xfrm>
            <a:off x="2174418" y="45839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Az Ó-Zsinagóga</a:t>
            </a:r>
          </a:p>
        </p:txBody>
      </p:sp>
      <p:pic>
        <p:nvPicPr>
          <p:cNvPr id="6" name="Kép 5" descr="A képen kültéri, ég, épület, ablak látható&#10;&#10;Automatikusan generált leírás">
            <a:extLst>
              <a:ext uri="{FF2B5EF4-FFF2-40B4-BE49-F238E27FC236}">
                <a16:creationId xmlns:a16="http://schemas.microsoft.com/office/drawing/2014/main" id="{98B5DBE7-255D-63D2-E47B-8799D7D6A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7" r="19975"/>
          <a:stretch/>
        </p:blipFill>
        <p:spPr>
          <a:xfrm>
            <a:off x="6096000" y="0"/>
            <a:ext cx="6131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5" name="Kép 4" descr="A képen rajz, vázlat, művészet, Nyomdászat látható&#10;&#10;Automatikusan generált leírás">
            <a:extLst>
              <a:ext uri="{FF2B5EF4-FFF2-40B4-BE49-F238E27FC236}">
                <a16:creationId xmlns:a16="http://schemas.microsoft.com/office/drawing/2014/main" id="{A1A90D33-DB70-EB55-CBD8-04E65DD67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5" y="0"/>
            <a:ext cx="4992175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138197B-A287-3007-6069-43B2F668F1DA}"/>
              </a:ext>
            </a:extLst>
          </p:cNvPr>
          <p:cNvSpPr txBox="1"/>
          <p:nvPr/>
        </p:nvSpPr>
        <p:spPr>
          <a:xfrm>
            <a:off x="1301298" y="90593"/>
            <a:ext cx="4679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/>
              <a:t>A reformáció kora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7E1030D-39AD-7D38-02CB-7AA8A2CE92EA}"/>
              </a:ext>
            </a:extLst>
          </p:cNvPr>
          <p:cNvSpPr txBox="1"/>
          <p:nvPr/>
        </p:nvSpPr>
        <p:spPr>
          <a:xfrm>
            <a:off x="1161649" y="4799277"/>
            <a:ext cx="51010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Sopron, 1611</a:t>
            </a:r>
          </a:p>
          <a:p>
            <a:r>
              <a:rPr lang="hu-HU" sz="2800" dirty="0"/>
              <a:t>(</a:t>
            </a:r>
            <a:r>
              <a:rPr lang="hu-HU" sz="2800" dirty="0" err="1"/>
              <a:t>Lackner</a:t>
            </a:r>
            <a:r>
              <a:rPr lang="hu-HU" sz="2800" dirty="0"/>
              <a:t> Kristóf rézmetszete)</a:t>
            </a:r>
          </a:p>
        </p:txBody>
      </p:sp>
    </p:spTree>
    <p:extLst>
      <p:ext uri="{BB962C8B-B14F-4D97-AF65-F5344CB8AC3E}">
        <p14:creationId xmlns:p14="http://schemas.microsoft.com/office/powerpoint/2010/main" val="2143329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7" name="Kép 6" descr="A képen épület, kültéri, ablak, Hacienda látható&#10;&#10;Automatikusan generált leírás">
            <a:extLst>
              <a:ext uri="{FF2B5EF4-FFF2-40B4-BE49-F238E27FC236}">
                <a16:creationId xmlns:a16="http://schemas.microsoft.com/office/drawing/2014/main" id="{74A43DC1-E9A4-ADB4-12E4-0C77E8612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55" y="0"/>
            <a:ext cx="10298545" cy="686569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3F33874-9047-505D-D1D0-132C35870F79}"/>
              </a:ext>
            </a:extLst>
          </p:cNvPr>
          <p:cNvSpPr txBox="1"/>
          <p:nvPr/>
        </p:nvSpPr>
        <p:spPr>
          <a:xfrm>
            <a:off x="3489213" y="196780"/>
            <a:ext cx="394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Az </a:t>
            </a:r>
            <a:r>
              <a:rPr lang="hu-HU" sz="2800" dirty="0" err="1"/>
              <a:t>Eggenberg</a:t>
            </a:r>
            <a:r>
              <a:rPr lang="hu-HU" sz="2800" dirty="0"/>
              <a:t>-palota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A1CFE5F-0765-B8A2-E963-595DF36D6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6734" r="24590" b="13535"/>
          <a:stretch/>
        </p:blipFill>
        <p:spPr bwMode="auto">
          <a:xfrm>
            <a:off x="8013370" y="196780"/>
            <a:ext cx="3879273" cy="381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4" name="Kép 3" descr="A képen kültéri, épület, ég, ablak látható&#10;&#10;Automatikusan generált leírás">
            <a:extLst>
              <a:ext uri="{FF2B5EF4-FFF2-40B4-BE49-F238E27FC236}">
                <a16:creationId xmlns:a16="http://schemas.microsoft.com/office/drawing/2014/main" id="{9A93481D-7B91-DAD6-3DE9-92DEDB2BA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15" y="0"/>
            <a:ext cx="5920576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0E7F6CA-B319-E30D-D22D-9B683E3641D6}"/>
              </a:ext>
            </a:extLst>
          </p:cNvPr>
          <p:cNvSpPr txBox="1"/>
          <p:nvPr/>
        </p:nvSpPr>
        <p:spPr>
          <a:xfrm>
            <a:off x="1240407" y="196780"/>
            <a:ext cx="439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Az Evangélikus templom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5D4F7BB-25AA-8532-A7C0-33D05462F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98" y="1143003"/>
            <a:ext cx="3809999" cy="571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7" name="Kép 6" descr="A képen rajz, szöveg, vázlat, Nyomdászat látható&#10;&#10;Automatikusan generált leírás">
            <a:extLst>
              <a:ext uri="{FF2B5EF4-FFF2-40B4-BE49-F238E27FC236}">
                <a16:creationId xmlns:a16="http://schemas.microsoft.com/office/drawing/2014/main" id="{6EA3BD93-942C-BDE5-CB44-937FEE61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98" y="-19051"/>
            <a:ext cx="8351202" cy="689610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CF4940D-6C9C-16C1-22E2-A9E4DE8A948B}"/>
              </a:ext>
            </a:extLst>
          </p:cNvPr>
          <p:cNvSpPr txBox="1"/>
          <p:nvPr/>
        </p:nvSpPr>
        <p:spPr>
          <a:xfrm>
            <a:off x="1352616" y="1175814"/>
            <a:ext cx="24881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/>
              <a:t>A barokk </a:t>
            </a:r>
          </a:p>
          <a:p>
            <a:r>
              <a:rPr lang="hu-HU" sz="4000" b="1" cap="small" dirty="0"/>
              <a:t>Sopron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434AF7E-6AD5-4BDE-4AA0-03DBEAF3EA32}"/>
              </a:ext>
            </a:extLst>
          </p:cNvPr>
          <p:cNvSpPr txBox="1"/>
          <p:nvPr/>
        </p:nvSpPr>
        <p:spPr>
          <a:xfrm>
            <a:off x="1349410" y="5164938"/>
            <a:ext cx="2491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III. Ferdinánd </a:t>
            </a:r>
          </a:p>
          <a:p>
            <a:r>
              <a:rPr lang="hu-HU" sz="2800" dirty="0"/>
              <a:t>koronázása</a:t>
            </a:r>
          </a:p>
        </p:txBody>
      </p:sp>
    </p:spTree>
    <p:extLst>
      <p:ext uri="{BB962C8B-B14F-4D97-AF65-F5344CB8AC3E}">
        <p14:creationId xmlns:p14="http://schemas.microsoft.com/office/powerpoint/2010/main" val="128055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30E9D5CD-E991-7AED-454E-4751949E5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3" t="2930" r="37115" b="31282"/>
          <a:stretch/>
        </p:blipFill>
        <p:spPr bwMode="auto">
          <a:xfrm>
            <a:off x="7877907" y="620339"/>
            <a:ext cx="4190163" cy="60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B491E4A-D79A-6A7A-DC4F-DD68E57D4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9" y="1373903"/>
            <a:ext cx="7038975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63300EC-5BB7-F88E-7641-AD000AF0C409}"/>
              </a:ext>
            </a:extLst>
          </p:cNvPr>
          <p:cNvSpPr txBox="1"/>
          <p:nvPr/>
        </p:nvSpPr>
        <p:spPr>
          <a:xfrm>
            <a:off x="2324101" y="242946"/>
            <a:ext cx="2728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Az új Tűztorony</a:t>
            </a:r>
          </a:p>
        </p:txBody>
      </p:sp>
    </p:spTree>
    <p:extLst>
      <p:ext uri="{BB962C8B-B14F-4D97-AF65-F5344CB8AC3E}">
        <p14:creationId xmlns:p14="http://schemas.microsoft.com/office/powerpoint/2010/main" val="4257401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5" name="Kép 4" descr="A képen kültéri, épület, ablak, ég látható&#10;&#10;Automatikusan generált leírás">
            <a:extLst>
              <a:ext uri="{FF2B5EF4-FFF2-40B4-BE49-F238E27FC236}">
                <a16:creationId xmlns:a16="http://schemas.microsoft.com/office/drawing/2014/main" id="{9920A8A9-A3A6-8E2E-8278-C7B2CAF82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8" name="Kép 7" descr="A képen épület, erkély, homlokzat, ablak látható&#10;&#10;Automatikusan generált leírás">
            <a:extLst>
              <a:ext uri="{FF2B5EF4-FFF2-40B4-BE49-F238E27FC236}">
                <a16:creationId xmlns:a16="http://schemas.microsoft.com/office/drawing/2014/main" id="{DA82E627-4A94-5D21-E011-7977F053B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-1"/>
            <a:ext cx="10286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5" name="Kép 4" descr="A képen szöveg, rajz, térkép látható&#10;&#10;Automatikusan generált leírás">
            <a:extLst>
              <a:ext uri="{FF2B5EF4-FFF2-40B4-BE49-F238E27FC236}">
                <a16:creationId xmlns:a16="http://schemas.microsoft.com/office/drawing/2014/main" id="{26604E64-EF9E-93CD-A781-0837813B8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6" b="18653"/>
          <a:stretch/>
        </p:blipFill>
        <p:spPr>
          <a:xfrm>
            <a:off x="3158047" y="0"/>
            <a:ext cx="9033953" cy="5578764"/>
          </a:xfrm>
          <a:prstGeom prst="rect">
            <a:avLst/>
          </a:prstGeom>
        </p:spPr>
      </p:pic>
      <p:pic>
        <p:nvPicPr>
          <p:cNvPr id="8" name="Kép 7" descr="A képen épület, művészet, szöveg, kültéri látható&#10;&#10;Automatikusan generált leírás">
            <a:extLst>
              <a:ext uri="{FF2B5EF4-FFF2-40B4-BE49-F238E27FC236}">
                <a16:creationId xmlns:a16="http://schemas.microsoft.com/office/drawing/2014/main" id="{EB45ED05-B81F-343E-4657-E4D98B78B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25859" r="16461" b="28081"/>
          <a:stretch/>
        </p:blipFill>
        <p:spPr>
          <a:xfrm>
            <a:off x="4225241" y="1126836"/>
            <a:ext cx="6899563" cy="315883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581AE12D-C358-2D97-2FA8-B6BD8878E375}"/>
              </a:ext>
            </a:extLst>
          </p:cNvPr>
          <p:cNvSpPr txBox="1"/>
          <p:nvPr/>
        </p:nvSpPr>
        <p:spPr>
          <a:xfrm>
            <a:off x="1767281" y="5867891"/>
            <a:ext cx="278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kuruc ostrom</a:t>
            </a:r>
          </a:p>
        </p:txBody>
      </p:sp>
    </p:spTree>
    <p:extLst>
      <p:ext uri="{BB962C8B-B14F-4D97-AF65-F5344CB8AC3E}">
        <p14:creationId xmlns:p14="http://schemas.microsoft.com/office/powerpoint/2010/main" val="5123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7" name="Kép 6" descr="A képen kültéri, Szárazföldi jármű, autó, jármű látható&#10;&#10;Automatikusan generált leírás">
            <a:extLst>
              <a:ext uri="{FF2B5EF4-FFF2-40B4-BE49-F238E27FC236}">
                <a16:creationId xmlns:a16="http://schemas.microsoft.com/office/drawing/2014/main" id="{18676787-6CF7-8690-0321-A1C7E1E84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E75547E-E023-B2F7-CE4D-C9F64248B35F}"/>
              </a:ext>
            </a:extLst>
          </p:cNvPr>
          <p:cNvSpPr txBox="1"/>
          <p:nvPr/>
        </p:nvSpPr>
        <p:spPr>
          <a:xfrm>
            <a:off x="4266969" y="0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Az Esterházy-palota</a:t>
            </a:r>
          </a:p>
        </p:txBody>
      </p:sp>
    </p:spTree>
    <p:extLst>
      <p:ext uri="{BB962C8B-B14F-4D97-AF65-F5344CB8AC3E}">
        <p14:creationId xmlns:p14="http://schemas.microsoft.com/office/powerpoint/2010/main" val="235069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26AF61E6-9CB3-2D82-0C74-326EB34FA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undefined">
            <a:extLst>
              <a:ext uri="{FF2B5EF4-FFF2-40B4-BE49-F238E27FC236}">
                <a16:creationId xmlns:a16="http://schemas.microsoft.com/office/drawing/2014/main" id="{774A3F86-7582-7B87-1E2F-3132D47E2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69" y="885832"/>
            <a:ext cx="2213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undefined">
            <a:extLst>
              <a:ext uri="{FF2B5EF4-FFF2-40B4-BE49-F238E27FC236}">
                <a16:creationId xmlns:a16="http://schemas.microsoft.com/office/drawing/2014/main" id="{8CE1A5C6-A453-0DE2-04FA-DC738186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77" y="896614"/>
            <a:ext cx="2159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undefined">
            <a:extLst>
              <a:ext uri="{FF2B5EF4-FFF2-40B4-BE49-F238E27FC236}">
                <a16:creationId xmlns:a16="http://schemas.microsoft.com/office/drawing/2014/main" id="{E2C630F1-5BDA-F111-1E92-DF37BC38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70" y="3917159"/>
            <a:ext cx="20213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undefined">
            <a:extLst>
              <a:ext uri="{FF2B5EF4-FFF2-40B4-BE49-F238E27FC236}">
                <a16:creationId xmlns:a16="http://schemas.microsoft.com/office/drawing/2014/main" id="{AC243D00-42C0-A2CF-28D5-B524B644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33" y="3917159"/>
            <a:ext cx="2159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19ADCCF-4B77-A4C3-7684-C49F6504557A}"/>
              </a:ext>
            </a:extLst>
          </p:cNvPr>
          <p:cNvSpPr txBox="1"/>
          <p:nvPr/>
        </p:nvSpPr>
        <p:spPr>
          <a:xfrm>
            <a:off x="1708345" y="278592"/>
            <a:ext cx="4463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Szentháromság-szobor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4D34F82-A295-E5F3-2E87-39C8C8ADA758}"/>
              </a:ext>
            </a:extLst>
          </p:cNvPr>
          <p:cNvSpPr txBox="1"/>
          <p:nvPr/>
        </p:nvSpPr>
        <p:spPr>
          <a:xfrm>
            <a:off x="724606" y="1637612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Bécs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D463CFC-8C7F-D83D-D291-59D196D8E091}"/>
              </a:ext>
            </a:extLst>
          </p:cNvPr>
          <p:cNvSpPr txBox="1"/>
          <p:nvPr/>
        </p:nvSpPr>
        <p:spPr>
          <a:xfrm>
            <a:off x="399670" y="2336614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Olomouc</a:t>
            </a:r>
            <a:endParaRPr lang="hu-HU" sz="20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9CF484B-3EED-37C9-D44C-01AAD0071198}"/>
              </a:ext>
            </a:extLst>
          </p:cNvPr>
          <p:cNvSpPr txBox="1"/>
          <p:nvPr/>
        </p:nvSpPr>
        <p:spPr>
          <a:xfrm>
            <a:off x="659357" y="3951338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Buda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E332113-4C42-81B2-D9D7-6DFD0FB3B52F}"/>
              </a:ext>
            </a:extLst>
          </p:cNvPr>
          <p:cNvSpPr txBox="1"/>
          <p:nvPr/>
        </p:nvSpPr>
        <p:spPr>
          <a:xfrm>
            <a:off x="377780" y="4623169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Temesvár</a:t>
            </a:r>
          </a:p>
        </p:txBody>
      </p:sp>
    </p:spTree>
    <p:extLst>
      <p:ext uri="{BB962C8B-B14F-4D97-AF65-F5344CB8AC3E}">
        <p14:creationId xmlns:p14="http://schemas.microsoft.com/office/powerpoint/2010/main" val="3771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térkép, Légi fotó, Madártávlat, Városépítészet látható&#10;&#10;Automatikusan generált leírás">
            <a:extLst>
              <a:ext uri="{FF2B5EF4-FFF2-40B4-BE49-F238E27FC236}">
                <a16:creationId xmlns:a16="http://schemas.microsoft.com/office/drawing/2014/main" id="{76BD157E-2484-72FA-5E96-BF38F1D09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1" y="0"/>
            <a:ext cx="10279657" cy="685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763486" y="146957"/>
            <a:ext cx="4437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>
                <a:solidFill>
                  <a:schemeClr val="bg1"/>
                </a:solidFill>
              </a:rPr>
              <a:t>Sopron Belvárosa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9F1AF7B-E2B6-7BA2-24F9-DAD1CA995200}"/>
              </a:ext>
            </a:extLst>
          </p:cNvPr>
          <p:cNvSpPr txBox="1"/>
          <p:nvPr/>
        </p:nvSpPr>
        <p:spPr>
          <a:xfrm>
            <a:off x="1222388" y="2751972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Tűztorony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284ECB9-2560-5096-7685-5BB7F941D88A}"/>
              </a:ext>
            </a:extLst>
          </p:cNvPr>
          <p:cNvSpPr txBox="1"/>
          <p:nvPr/>
        </p:nvSpPr>
        <p:spPr>
          <a:xfrm>
            <a:off x="4699880" y="305966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Fő tér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DC22522-FD63-5500-1F06-99A729F557D4}"/>
              </a:ext>
            </a:extLst>
          </p:cNvPr>
          <p:cNvSpPr txBox="1"/>
          <p:nvPr/>
        </p:nvSpPr>
        <p:spPr>
          <a:xfrm>
            <a:off x="1222388" y="4649101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Várfalsétány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9284C0F-781E-EF8C-288E-87DEA2DDD511}"/>
              </a:ext>
            </a:extLst>
          </p:cNvPr>
          <p:cNvSpPr txBox="1"/>
          <p:nvPr/>
        </p:nvSpPr>
        <p:spPr>
          <a:xfrm>
            <a:off x="4453181" y="2104233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várfal további elemei</a:t>
            </a:r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0A19BFC9-4B86-105A-4EF9-84ED9E409FB3}"/>
              </a:ext>
            </a:extLst>
          </p:cNvPr>
          <p:cNvCxnSpPr>
            <a:cxnSpLocks/>
          </p:cNvCxnSpPr>
          <p:nvPr/>
        </p:nvCxnSpPr>
        <p:spPr>
          <a:xfrm>
            <a:off x="2359714" y="3011959"/>
            <a:ext cx="956141" cy="23237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D2777D21-964F-AE36-70AE-EFF489718710}"/>
              </a:ext>
            </a:extLst>
          </p:cNvPr>
          <p:cNvCxnSpPr>
            <a:cxnSpLocks/>
          </p:cNvCxnSpPr>
          <p:nvPr/>
        </p:nvCxnSpPr>
        <p:spPr>
          <a:xfrm flipH="1">
            <a:off x="4453181" y="3244334"/>
            <a:ext cx="331079" cy="4225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DA1A8D9E-D55D-EF7E-43FB-2B9E03A09D4E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694545" y="2288899"/>
            <a:ext cx="758636" cy="4533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CAA5FB6C-3951-0CD8-B83A-3E095B652C57}"/>
              </a:ext>
            </a:extLst>
          </p:cNvPr>
          <p:cNvCxnSpPr>
            <a:cxnSpLocks/>
          </p:cNvCxnSpPr>
          <p:nvPr/>
        </p:nvCxnSpPr>
        <p:spPr>
          <a:xfrm flipV="1">
            <a:off x="4913569" y="1694994"/>
            <a:ext cx="702140" cy="47771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Szabadkézi sokszög: alakzat 25">
            <a:extLst>
              <a:ext uri="{FF2B5EF4-FFF2-40B4-BE49-F238E27FC236}">
                <a16:creationId xmlns:a16="http://schemas.microsoft.com/office/drawing/2014/main" id="{CC0C8ABD-7B7B-6A24-2082-E8B43845C646}"/>
              </a:ext>
            </a:extLst>
          </p:cNvPr>
          <p:cNvSpPr/>
          <p:nvPr/>
        </p:nvSpPr>
        <p:spPr>
          <a:xfrm>
            <a:off x="3472696" y="3380509"/>
            <a:ext cx="2684216" cy="1470899"/>
          </a:xfrm>
          <a:custGeom>
            <a:avLst/>
            <a:gdLst>
              <a:gd name="connsiteX0" fmla="*/ 177 w 2684216"/>
              <a:gd name="connsiteY0" fmla="*/ 0 h 1470899"/>
              <a:gd name="connsiteX1" fmla="*/ 55595 w 2684216"/>
              <a:gd name="connsiteY1" fmla="*/ 498764 h 1470899"/>
              <a:gd name="connsiteX2" fmla="*/ 341922 w 2684216"/>
              <a:gd name="connsiteY2" fmla="*/ 1025236 h 1470899"/>
              <a:gd name="connsiteX3" fmla="*/ 591304 w 2684216"/>
              <a:gd name="connsiteY3" fmla="*/ 1339273 h 1470899"/>
              <a:gd name="connsiteX4" fmla="*/ 2503231 w 2684216"/>
              <a:gd name="connsiteY4" fmla="*/ 1459346 h 1470899"/>
              <a:gd name="connsiteX5" fmla="*/ 2493995 w 2684216"/>
              <a:gd name="connsiteY5" fmla="*/ 1459346 h 147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4216" h="1470899">
                <a:moveTo>
                  <a:pt x="177" y="0"/>
                </a:moveTo>
                <a:cubicBezTo>
                  <a:pt x="-593" y="163945"/>
                  <a:pt x="-1362" y="327891"/>
                  <a:pt x="55595" y="498764"/>
                </a:cubicBezTo>
                <a:cubicBezTo>
                  <a:pt x="112552" y="669637"/>
                  <a:pt x="252637" y="885151"/>
                  <a:pt x="341922" y="1025236"/>
                </a:cubicBezTo>
                <a:cubicBezTo>
                  <a:pt x="431207" y="1165321"/>
                  <a:pt x="231086" y="1266921"/>
                  <a:pt x="591304" y="1339273"/>
                </a:cubicBezTo>
                <a:cubicBezTo>
                  <a:pt x="951522" y="1411625"/>
                  <a:pt x="2186116" y="1439334"/>
                  <a:pt x="2503231" y="1459346"/>
                </a:cubicBezTo>
                <a:cubicBezTo>
                  <a:pt x="2820346" y="1479358"/>
                  <a:pt x="2657170" y="1469352"/>
                  <a:pt x="2493995" y="1459346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562B1A87-16B3-A409-8AA6-743511D7FF69}"/>
              </a:ext>
            </a:extLst>
          </p:cNvPr>
          <p:cNvCxnSpPr>
            <a:cxnSpLocks/>
          </p:cNvCxnSpPr>
          <p:nvPr/>
        </p:nvCxnSpPr>
        <p:spPr>
          <a:xfrm flipV="1">
            <a:off x="2737578" y="4649101"/>
            <a:ext cx="1049331" cy="22229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590F6584-ACE5-89BB-644E-04C389E379C9}"/>
              </a:ext>
            </a:extLst>
          </p:cNvPr>
          <p:cNvCxnSpPr>
            <a:cxnSpLocks/>
          </p:cNvCxnSpPr>
          <p:nvPr/>
        </p:nvCxnSpPr>
        <p:spPr>
          <a:xfrm flipH="1">
            <a:off x="7008234" y="692130"/>
            <a:ext cx="1032391" cy="4716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49859C94-2D5B-A461-169A-F7F0C34554F0}"/>
              </a:ext>
            </a:extLst>
          </p:cNvPr>
          <p:cNvSpPr txBox="1"/>
          <p:nvPr/>
        </p:nvSpPr>
        <p:spPr>
          <a:xfrm>
            <a:off x="7378424" y="36000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Várkerület</a:t>
            </a:r>
          </a:p>
        </p:txBody>
      </p:sp>
    </p:spTree>
    <p:extLst>
      <p:ext uri="{BB962C8B-B14F-4D97-AF65-F5344CB8AC3E}">
        <p14:creationId xmlns:p14="http://schemas.microsoft.com/office/powerpoint/2010/main" val="21392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620616" y="6266874"/>
            <a:ext cx="4251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Széchenyi István szobra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E369588-B560-D993-C104-5E31E76A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 descr="A képen vázlat, kültéri, fa, rajz látható&#10;&#10;Automatikusan generált leírás">
            <a:extLst>
              <a:ext uri="{FF2B5EF4-FFF2-40B4-BE49-F238E27FC236}">
                <a16:creationId xmlns:a16="http://schemas.microsoft.com/office/drawing/2014/main" id="{BBEA0C0E-2E12-00D5-62A8-D698CC4C1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7" y="1385454"/>
            <a:ext cx="6172208" cy="3556252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45D380F7-6DA4-1BB2-DD65-200692E36C81}"/>
              </a:ext>
            </a:extLst>
          </p:cNvPr>
          <p:cNvSpPr txBox="1"/>
          <p:nvPr/>
        </p:nvSpPr>
        <p:spPr>
          <a:xfrm>
            <a:off x="1145853" y="67906"/>
            <a:ext cx="5726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/>
              <a:t>Sopron a 19. században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14B50BFB-177F-A9D0-0C63-ED56502BF9BB}"/>
              </a:ext>
            </a:extLst>
          </p:cNvPr>
          <p:cNvSpPr txBox="1"/>
          <p:nvPr/>
        </p:nvSpPr>
        <p:spPr>
          <a:xfrm>
            <a:off x="1259420" y="4941706"/>
            <a:ext cx="4836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Sopron-Bécsújhely vasút </a:t>
            </a:r>
          </a:p>
          <a:p>
            <a:r>
              <a:rPr lang="hu-HU" sz="2800" dirty="0"/>
              <a:t>viaduktja </a:t>
            </a:r>
            <a:r>
              <a:rPr lang="hu-HU" sz="2800" dirty="0" err="1"/>
              <a:t>Nagymartonnál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482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16386" name="Picture 2" descr="A Fő tér 1928 előtt | Sopron anno">
            <a:extLst>
              <a:ext uri="{FF2B5EF4-FFF2-40B4-BE49-F238E27FC236}">
                <a16:creationId xmlns:a16="http://schemas.microsoft.com/office/drawing/2014/main" id="{29FA427D-0E4E-E556-8974-688ED7C4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66" y="110618"/>
            <a:ext cx="7920000" cy="51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ostatörténelem | Sopron anno">
            <a:extLst>
              <a:ext uri="{FF2B5EF4-FFF2-40B4-BE49-F238E27FC236}">
                <a16:creationId xmlns:a16="http://schemas.microsoft.com/office/drawing/2014/main" id="{6C424545-F87A-7E32-BC64-9E9AE4A5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45" y="794473"/>
            <a:ext cx="7920000" cy="508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Villamosok Sopronban | Sopron anno">
            <a:extLst>
              <a:ext uri="{FF2B5EF4-FFF2-40B4-BE49-F238E27FC236}">
                <a16:creationId xmlns:a16="http://schemas.microsoft.com/office/drawing/2014/main" id="{EBD19ECE-4C10-77BE-5B19-80D16E39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1579824"/>
            <a:ext cx="7920000" cy="516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6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772440-2A3E-786F-0D34-B7ED4DB71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7" y="0"/>
            <a:ext cx="1037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31BEB0B-08EA-46A8-4239-DB921E9888B4}"/>
              </a:ext>
            </a:extLst>
          </p:cNvPr>
          <p:cNvSpPr txBox="1"/>
          <p:nvPr/>
        </p:nvSpPr>
        <p:spPr>
          <a:xfrm>
            <a:off x="6558362" y="151034"/>
            <a:ext cx="5408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/>
              <a:t>A leghűségesebb város</a:t>
            </a:r>
          </a:p>
        </p:txBody>
      </p:sp>
    </p:spTree>
    <p:extLst>
      <p:ext uri="{BB962C8B-B14F-4D97-AF65-F5344CB8AC3E}">
        <p14:creationId xmlns:p14="http://schemas.microsoft.com/office/powerpoint/2010/main" val="1529327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6144" y="196780"/>
            <a:ext cx="5729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nyugatmagyarországi felkelés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8FEC28-F567-BA19-4177-55585D5C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32" y="1095271"/>
            <a:ext cx="10177828" cy="576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679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594942" y="0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népszavazás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A3EE770-5CE6-732D-A9E7-8C89E51A4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3" t="4791" r="8929" b="5934"/>
          <a:stretch/>
        </p:blipFill>
        <p:spPr>
          <a:xfrm>
            <a:off x="1990681" y="523220"/>
            <a:ext cx="10281706" cy="628977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65F414C-474F-9602-BDC8-C237593E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77" y="523219"/>
            <a:ext cx="5698864" cy="63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96218D0-CDCF-B057-64DE-67EDCC0A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96" y="523220"/>
            <a:ext cx="4872180" cy="63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3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09D662D-4A1A-C6E4-E7D1-B463CACF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81" y="697004"/>
            <a:ext cx="37909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űségzászló a Széchenyi téren">
            <a:extLst>
              <a:ext uri="{FF2B5EF4-FFF2-40B4-BE49-F238E27FC236}">
                <a16:creationId xmlns:a16="http://schemas.microsoft.com/office/drawing/2014/main" id="{E58935D2-3A12-F672-DEC2-9A2D25C4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27" y="697004"/>
            <a:ext cx="3806291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 descr="A képen épület, kültéri, ruházat, utca látható&#10;&#10;Automatikusan generált leírás">
            <a:extLst>
              <a:ext uri="{FF2B5EF4-FFF2-40B4-BE49-F238E27FC236}">
                <a16:creationId xmlns:a16="http://schemas.microsoft.com/office/drawing/2014/main" id="{F21E2F7C-2E3E-A9CC-4617-BE1E8C92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81" y="697004"/>
            <a:ext cx="8230026" cy="616099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1BDE6A5-8F03-5DD5-EBD1-848E99858959}"/>
              </a:ext>
            </a:extLst>
          </p:cNvPr>
          <p:cNvSpPr txBox="1"/>
          <p:nvPr/>
        </p:nvSpPr>
        <p:spPr>
          <a:xfrm>
            <a:off x="1302123" y="98390"/>
            <a:ext cx="1100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/>
              <a:t>Sopronyi-Thurner</a:t>
            </a:r>
            <a:r>
              <a:rPr lang="hu-HU" sz="2800" dirty="0"/>
              <a:t> Mihály szobra, a Hűségzászló és a Hűségkapu</a:t>
            </a:r>
          </a:p>
        </p:txBody>
      </p:sp>
    </p:spTree>
    <p:extLst>
      <p:ext uri="{BB962C8B-B14F-4D97-AF65-F5344CB8AC3E}">
        <p14:creationId xmlns:p14="http://schemas.microsoft.com/office/powerpoint/2010/main" val="4502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B80C891-1FD5-05D7-27A0-A52ECAB3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6" y="1727199"/>
            <a:ext cx="5580944" cy="41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6E735CA-8A8D-736A-9E6B-1ED9E29D09A6}"/>
              </a:ext>
            </a:extLst>
          </p:cNvPr>
          <p:cNvSpPr txBox="1"/>
          <p:nvPr/>
        </p:nvSpPr>
        <p:spPr>
          <a:xfrm>
            <a:off x="6558362" y="151034"/>
            <a:ext cx="4360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/>
              <a:t>A diktatúrák kora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79B95F2-3CF9-4768-A215-56C078BEA503}"/>
              </a:ext>
            </a:extLst>
          </p:cNvPr>
          <p:cNvSpPr txBox="1"/>
          <p:nvPr/>
        </p:nvSpPr>
        <p:spPr>
          <a:xfrm>
            <a:off x="1128322" y="5902035"/>
            <a:ext cx="5198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gettó az Új utcában (1944)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D69BFDC-6EA7-DA3D-0C5D-107F4465B87D}"/>
              </a:ext>
            </a:extLst>
          </p:cNvPr>
          <p:cNvSpPr txBox="1"/>
          <p:nvPr/>
        </p:nvSpPr>
        <p:spPr>
          <a:xfrm>
            <a:off x="6096000" y="2159653"/>
            <a:ext cx="6183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kitelepített németek emlékműve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AE8F5A39-8FD9-0BB3-B9BD-E0F2B1635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" b="24831"/>
          <a:stretch/>
        </p:blipFill>
        <p:spPr bwMode="auto">
          <a:xfrm>
            <a:off x="6558362" y="2682873"/>
            <a:ext cx="5633638" cy="417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0746E90-3739-C7AE-0A05-E9E580D8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AAF1163-099A-7617-A9C8-043732BE6C31}"/>
              </a:ext>
            </a:extLst>
          </p:cNvPr>
          <p:cNvSpPr txBox="1"/>
          <p:nvPr/>
        </p:nvSpPr>
        <p:spPr>
          <a:xfrm>
            <a:off x="203200" y="1653310"/>
            <a:ext cx="268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Páneurópai </a:t>
            </a:r>
          </a:p>
          <a:p>
            <a:r>
              <a:rPr lang="hu-HU" sz="2800" dirty="0"/>
              <a:t>piknik (1989)</a:t>
            </a:r>
          </a:p>
        </p:txBody>
      </p:sp>
    </p:spTree>
    <p:extLst>
      <p:ext uri="{BB962C8B-B14F-4D97-AF65-F5344CB8AC3E}">
        <p14:creationId xmlns:p14="http://schemas.microsoft.com/office/powerpoint/2010/main" val="2706567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63486" y="146958"/>
            <a:ext cx="955221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cap="small" dirty="0"/>
              <a:t>Feladatok Sopronban</a:t>
            </a:r>
          </a:p>
          <a:p>
            <a:endParaRPr lang="hu-HU" sz="2800" dirty="0"/>
          </a:p>
          <a:p>
            <a:pPr marL="514350" indent="-514350">
              <a:buAutoNum type="arabicPeriod"/>
            </a:pPr>
            <a:r>
              <a:rPr lang="hu-HU" sz="2800" dirty="0"/>
              <a:t>Nyomkeresés</a:t>
            </a:r>
          </a:p>
          <a:p>
            <a:pPr marL="514350" indent="-514350">
              <a:buAutoNum type="arabicPeriod"/>
            </a:pPr>
            <a:r>
              <a:rPr lang="hu-HU" sz="2800" dirty="0"/>
              <a:t>Képes krónika (kisfilm):</a:t>
            </a:r>
            <a:r>
              <a:rPr lang="hu-HU" sz="2800" dirty="0">
                <a:latin typeface="+mj-lt"/>
              </a:rPr>
              <a:t>	</a:t>
            </a:r>
            <a:r>
              <a:rPr lang="hu-HU" sz="2800" dirty="0">
                <a:latin typeface="+mj-lt"/>
                <a:cs typeface="Calibri" panose="020F0502020204030204" pitchFamily="34" charset="0"/>
              </a:rPr>
              <a:t>− Tűztorony</a:t>
            </a:r>
          </a:p>
          <a:p>
            <a:pPr lvl="8"/>
            <a:r>
              <a:rPr lang="hu-HU" sz="2800" dirty="0">
                <a:latin typeface="+mj-lt"/>
              </a:rPr>
              <a:t>		</a:t>
            </a:r>
            <a:r>
              <a:rPr lang="hu-HU" sz="2800" dirty="0">
                <a:cs typeface="Calibri" panose="020F0502020204030204" pitchFamily="34" charset="0"/>
              </a:rPr>
              <a:t>− Kecske-templom</a:t>
            </a:r>
          </a:p>
          <a:p>
            <a:pPr lvl="8"/>
            <a:r>
              <a:rPr lang="hu-HU" sz="2800" dirty="0">
                <a:latin typeface="+mj-lt"/>
                <a:cs typeface="Calibri" panose="020F0502020204030204" pitchFamily="34" charset="0"/>
              </a:rPr>
              <a:t>		</a:t>
            </a:r>
            <a:r>
              <a:rPr lang="hu-HU" sz="2800" dirty="0">
                <a:cs typeface="Calibri" panose="020F0502020204030204" pitchFamily="34" charset="0"/>
              </a:rPr>
              <a:t>− </a:t>
            </a:r>
            <a:r>
              <a:rPr lang="hu-HU" sz="2800" dirty="0" err="1">
                <a:cs typeface="Calibri" panose="020F0502020204030204" pitchFamily="34" charset="0"/>
              </a:rPr>
              <a:t>Eggenberg</a:t>
            </a:r>
            <a:r>
              <a:rPr lang="hu-HU" sz="2800" dirty="0">
                <a:cs typeface="Calibri" panose="020F0502020204030204" pitchFamily="34" charset="0"/>
              </a:rPr>
              <a:t>-palota</a:t>
            </a:r>
          </a:p>
          <a:p>
            <a:pPr lvl="8"/>
            <a:r>
              <a:rPr lang="hu-HU" sz="2800" dirty="0">
                <a:latin typeface="+mj-lt"/>
                <a:cs typeface="Calibri" panose="020F0502020204030204" pitchFamily="34" charset="0"/>
              </a:rPr>
              <a:t>		</a:t>
            </a:r>
            <a:r>
              <a:rPr lang="hu-HU" sz="2800" dirty="0">
                <a:cs typeface="Calibri" panose="020F0502020204030204" pitchFamily="34" charset="0"/>
              </a:rPr>
              <a:t>− Evangélikus templom</a:t>
            </a:r>
          </a:p>
          <a:p>
            <a:pPr lvl="8"/>
            <a:r>
              <a:rPr lang="hu-HU" sz="2800" dirty="0">
                <a:latin typeface="+mj-lt"/>
                <a:cs typeface="Calibri" panose="020F0502020204030204" pitchFamily="34" charset="0"/>
              </a:rPr>
              <a:t>		</a:t>
            </a:r>
            <a:r>
              <a:rPr lang="hu-HU" sz="2800" dirty="0">
                <a:cs typeface="Calibri" panose="020F0502020204030204" pitchFamily="34" charset="0"/>
              </a:rPr>
              <a:t>− Szentháromság- szobor</a:t>
            </a:r>
            <a:endParaRPr lang="hu-HU" sz="2800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hu-HU" sz="2800" dirty="0"/>
              <a:t>Tudáspróba</a:t>
            </a:r>
          </a:p>
          <a:p>
            <a:pPr marL="514350" indent="-514350">
              <a:buAutoNum type="arabicPeriod"/>
            </a:pPr>
            <a:r>
              <a:rPr lang="hu-HU" sz="2800" dirty="0"/>
              <a:t>Drámajáték:	</a:t>
            </a:r>
            <a:r>
              <a:rPr lang="hu-HU" sz="2800" dirty="0">
                <a:cs typeface="Calibri" panose="020F0502020204030204" pitchFamily="34" charset="0"/>
              </a:rPr>
              <a:t>− királykoronázás (1625)</a:t>
            </a:r>
          </a:p>
          <a:p>
            <a:pPr lvl="5"/>
            <a:r>
              <a:rPr lang="hu-HU" sz="2800" dirty="0">
                <a:cs typeface="Calibri" panose="020F0502020204030204" pitchFamily="34" charset="0"/>
              </a:rPr>
              <a:t>	− evangélikus istentisztelet (1674)</a:t>
            </a:r>
          </a:p>
          <a:p>
            <a:pPr lvl="5"/>
            <a:r>
              <a:rPr lang="hu-HU" sz="2800" dirty="0">
                <a:cs typeface="Calibri" panose="020F0502020204030204" pitchFamily="34" charset="0"/>
              </a:rPr>
              <a:t>	− nyugatmagyarországi felkelés (1921)</a:t>
            </a:r>
          </a:p>
          <a:p>
            <a:pPr lvl="5"/>
            <a:r>
              <a:rPr lang="hu-HU" sz="2800" dirty="0">
                <a:cs typeface="Calibri" panose="020F0502020204030204" pitchFamily="34" charset="0"/>
              </a:rPr>
              <a:t>	− népszavazás (1921)</a:t>
            </a:r>
          </a:p>
          <a:p>
            <a:pPr lvl="5"/>
            <a:r>
              <a:rPr lang="hu-HU" sz="2800" dirty="0">
                <a:cs typeface="Calibri" panose="020F0502020204030204" pitchFamily="34" charset="0"/>
              </a:rPr>
              <a:t>	− </a:t>
            </a:r>
            <a:r>
              <a:rPr lang="hu-HU" sz="2800" dirty="0"/>
              <a:t>Páneurópai piknik (1989)</a:t>
            </a:r>
          </a:p>
        </p:txBody>
      </p:sp>
    </p:spTree>
    <p:extLst>
      <p:ext uri="{BB962C8B-B14F-4D97-AF65-F5344CB8AC3E}">
        <p14:creationId xmlns:p14="http://schemas.microsoft.com/office/powerpoint/2010/main" val="316695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ég, épület, ablak látható&#10;&#10;Automatikusan generált leírás">
            <a:extLst>
              <a:ext uri="{FF2B5EF4-FFF2-40B4-BE49-F238E27FC236}">
                <a16:creationId xmlns:a16="http://schemas.microsoft.com/office/drawing/2014/main" id="{139DB9A5-DF0A-B9E8-056B-BA59B1C5D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2" y="0"/>
            <a:ext cx="10288155" cy="685877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278580" y="196780"/>
            <a:ext cx="429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Találkozunk Sopronban!</a:t>
            </a:r>
          </a:p>
        </p:txBody>
      </p:sp>
    </p:spTree>
    <p:extLst>
      <p:ext uri="{BB962C8B-B14F-4D97-AF65-F5344CB8AC3E}">
        <p14:creationId xmlns:p14="http://schemas.microsoft.com/office/powerpoint/2010/main" val="345963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3664AEC-D524-8851-6AE9-2EDF1AE34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7669" r="405" b="4963"/>
          <a:stretch/>
        </p:blipFill>
        <p:spPr bwMode="auto">
          <a:xfrm>
            <a:off x="1700229" y="0"/>
            <a:ext cx="7849016" cy="68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063179" y="5237018"/>
            <a:ext cx="1954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Pannonia </a:t>
            </a:r>
          </a:p>
          <a:p>
            <a:r>
              <a:rPr lang="hu-HU" sz="2800" dirty="0"/>
              <a:t>provincia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57D021A-85CD-F40C-065F-F1AD238DBCC8}"/>
              </a:ext>
            </a:extLst>
          </p:cNvPr>
          <p:cNvSpPr txBox="1"/>
          <p:nvPr/>
        </p:nvSpPr>
        <p:spPr>
          <a:xfrm>
            <a:off x="8310360" y="89807"/>
            <a:ext cx="3839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/>
              <a:t>A római alapok</a:t>
            </a:r>
          </a:p>
        </p:txBody>
      </p:sp>
    </p:spTree>
    <p:extLst>
      <p:ext uri="{BB962C8B-B14F-4D97-AF65-F5344CB8AC3E}">
        <p14:creationId xmlns:p14="http://schemas.microsoft.com/office/powerpoint/2010/main" val="126042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2. századi &quot;Capitoliumi anyafarkas&quot; domborműve alá helyezett kőtábla Scarbantia városközpontját, a fórumot jelöli. Fotó: Balázsfi Timi, 2023.. ">
            <a:extLst>
              <a:ext uri="{FF2B5EF4-FFF2-40B4-BE49-F238E27FC236}">
                <a16:creationId xmlns:a16="http://schemas.microsoft.com/office/drawing/2014/main" id="{6B6AF28D-664E-F28A-FB5E-A8699A955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7" y="1309360"/>
            <a:ext cx="3993356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812678" y="336515"/>
            <a:ext cx="10169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/>
              <a:t>Scarbantia</a:t>
            </a:r>
            <a:r>
              <a:rPr lang="hu-HU" sz="2800" dirty="0"/>
              <a:t> fórumának helye és a capitoliumi istenhármas</a:t>
            </a:r>
          </a:p>
        </p:txBody>
      </p:sp>
      <p:pic>
        <p:nvPicPr>
          <p:cNvPr id="3076" name="Picture 4" descr="Nem érhető el leírás a fényképhez.">
            <a:extLst>
              <a:ext uri="{FF2B5EF4-FFF2-40B4-BE49-F238E27FC236}">
                <a16:creationId xmlns:a16="http://schemas.microsoft.com/office/drawing/2014/main" id="{FDF20CAE-D971-EC87-8F2F-ADF36081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64" y="1309360"/>
            <a:ext cx="7347036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5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4" name="Kép 3" descr="A képen embléma, szimbólum, címerpajzs látható&#10;&#10;Automatikusan generált leírás">
            <a:extLst>
              <a:ext uri="{FF2B5EF4-FFF2-40B4-BE49-F238E27FC236}">
                <a16:creationId xmlns:a16="http://schemas.microsoft.com/office/drawing/2014/main" id="{65C51AEC-8910-39B1-87AA-9E43FA785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33" y="1058826"/>
            <a:ext cx="5040000" cy="4972800"/>
          </a:xfrm>
          <a:prstGeom prst="rect">
            <a:avLst/>
          </a:prstGeom>
        </p:spPr>
      </p:pic>
      <p:pic>
        <p:nvPicPr>
          <p:cNvPr id="1026" name="Picture 2" descr="Sopron címere">
            <a:extLst>
              <a:ext uri="{FF2B5EF4-FFF2-40B4-BE49-F238E27FC236}">
                <a16:creationId xmlns:a16="http://schemas.microsoft.com/office/drawing/2014/main" id="{320A89A3-670D-4632-73AF-065AEBB9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71" y="1242646"/>
            <a:ext cx="4140000" cy="478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6DFCACB-F2B9-7237-F314-678EF332FE3F}"/>
              </a:ext>
            </a:extLst>
          </p:cNvPr>
          <p:cNvSpPr txBox="1"/>
          <p:nvPr/>
        </p:nvSpPr>
        <p:spPr>
          <a:xfrm>
            <a:off x="6921972" y="160932"/>
            <a:ext cx="4780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cap="small" dirty="0"/>
              <a:t>A középkori Sopron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6770516-1089-B3CC-479E-CE761D7F202A}"/>
              </a:ext>
            </a:extLst>
          </p:cNvPr>
          <p:cNvSpPr txBox="1"/>
          <p:nvPr/>
        </p:nvSpPr>
        <p:spPr>
          <a:xfrm>
            <a:off x="2787368" y="6173848"/>
            <a:ext cx="7305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Sopron középkori pecsétje és mai címere</a:t>
            </a:r>
          </a:p>
        </p:txBody>
      </p:sp>
    </p:spTree>
    <p:extLst>
      <p:ext uri="{BB962C8B-B14F-4D97-AF65-F5344CB8AC3E}">
        <p14:creationId xmlns:p14="http://schemas.microsoft.com/office/powerpoint/2010/main" val="107171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15" name="Kép 14" descr="A képen rajz, vázlat, térkép látható&#10;&#10;Automatikusan generált leírás">
            <a:extLst>
              <a:ext uri="{FF2B5EF4-FFF2-40B4-BE49-F238E27FC236}">
                <a16:creationId xmlns:a16="http://schemas.microsoft.com/office/drawing/2014/main" id="{22C6F8A8-6F92-C1D5-0B7C-DB774174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00" y="0"/>
            <a:ext cx="4800000" cy="6858000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452740DD-C4B8-E1FB-64A2-B152DCC76F07}"/>
              </a:ext>
            </a:extLst>
          </p:cNvPr>
          <p:cNvSpPr txBox="1"/>
          <p:nvPr/>
        </p:nvSpPr>
        <p:spPr>
          <a:xfrm>
            <a:off x="2174418" y="458390"/>
            <a:ext cx="4458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Tűztorony és a városfal</a:t>
            </a:r>
          </a:p>
        </p:txBody>
      </p:sp>
      <p:pic>
        <p:nvPicPr>
          <p:cNvPr id="20" name="Kép 19" descr="A képen kültéri, épület, ég, fa látható&#10;&#10;Automatikusan generált leírás">
            <a:extLst>
              <a:ext uri="{FF2B5EF4-FFF2-40B4-BE49-F238E27FC236}">
                <a16:creationId xmlns:a16="http://schemas.microsoft.com/office/drawing/2014/main" id="{F406A77F-68F1-F141-62F0-CFCB636F0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9" y="1577591"/>
            <a:ext cx="6841143" cy="45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A2FB309D-0054-3C03-AB98-8CCD1559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20" y="0"/>
            <a:ext cx="6424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49134DF-8798-E979-965F-431EB33791A8}"/>
              </a:ext>
            </a:extLst>
          </p:cNvPr>
          <p:cNvSpPr txBox="1"/>
          <p:nvPr/>
        </p:nvSpPr>
        <p:spPr>
          <a:xfrm>
            <a:off x="628176" y="1209223"/>
            <a:ext cx="39629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Kecske-templom </a:t>
            </a:r>
          </a:p>
          <a:p>
            <a:r>
              <a:rPr lang="hu-HU" sz="2800" dirty="0"/>
              <a:t>(Nagyboldogasszony </a:t>
            </a:r>
          </a:p>
          <a:p>
            <a:r>
              <a:rPr lang="hu-HU" sz="2800" dirty="0"/>
              <a:t>templom)</a:t>
            </a:r>
          </a:p>
        </p:txBody>
      </p:sp>
      <p:pic>
        <p:nvPicPr>
          <p:cNvPr id="5" name="Kép 4" descr="A képen épület, szobor, művészet, Vésés látható&#10;&#10;Automatikusan generált leírás">
            <a:extLst>
              <a:ext uri="{FF2B5EF4-FFF2-40B4-BE49-F238E27FC236}">
                <a16:creationId xmlns:a16="http://schemas.microsoft.com/office/drawing/2014/main" id="{49C232B6-88EF-6685-FD82-E94D20BC4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25443" r="33908" b="21077"/>
          <a:stretch/>
        </p:blipFill>
        <p:spPr>
          <a:xfrm>
            <a:off x="1241734" y="2764350"/>
            <a:ext cx="3127010" cy="36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3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62DD8D5-E824-E211-327D-6741C065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05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00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0"/>
            <a:ext cx="720000" cy="720000"/>
          </a:xfrm>
          <a:prstGeom prst="rect">
            <a:avLst/>
          </a:prstGeom>
        </p:spPr>
      </p:pic>
      <p:pic>
        <p:nvPicPr>
          <p:cNvPr id="27" name="Kép 26" descr="A képen Szent helyek, kegyhely, templom, kápolna látható&#10;&#10;Automatikusan generált leírás">
            <a:extLst>
              <a:ext uri="{FF2B5EF4-FFF2-40B4-BE49-F238E27FC236}">
                <a16:creationId xmlns:a16="http://schemas.microsoft.com/office/drawing/2014/main" id="{320BB7C9-CB3B-F836-5533-EB746B57D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34" y="0"/>
            <a:ext cx="10271509" cy="68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00304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1573</TotalTime>
  <Words>204</Words>
  <Application>Microsoft Office PowerPoint</Application>
  <PresentationFormat>Szélesvásznú</PresentationFormat>
  <Paragraphs>65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Wingdings 3</vt:lpstr>
      <vt:lpstr>Szálak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Dr. Boronkai Szabolcs</dc:creator>
  <cp:lastModifiedBy>Dr. Boronkai Szabolcs</cp:lastModifiedBy>
  <cp:revision>61</cp:revision>
  <dcterms:created xsi:type="dcterms:W3CDTF">2022-03-15T09:01:49Z</dcterms:created>
  <dcterms:modified xsi:type="dcterms:W3CDTF">2024-07-10T12:42:46Z</dcterms:modified>
</cp:coreProperties>
</file>