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Century Gothic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gF8OH/CA6i+wwZSfc5mbKj29Mj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CenturyGothic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enturyGothic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enturyGothic-boldItalic.fntdata"/><Relationship Id="rId30" Type="http://schemas.openxmlformats.org/officeDocument/2006/relationships/font" Target="fonts/CenturyGothic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7" name="Google Shape;207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" name="Google Shape;7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" name="Google Shape;8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" name="Google Shape;8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6a37c0d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2fab6a37c0d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2fab6a37c0d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ab6a37c0d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fab6a37c0d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fab6a37c0d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6a37c0d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ab6a37c0d_0_4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2fab6a37c0d_0_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53" name="Google Shape;53;g2fab6a37c0d_0_4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fab6a37c0d_0_4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2fab6a37c0d_0_4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2fab6a37c0d_0_4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6a37c0d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2fab6a37c0d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fab6a37c0d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2fab6a37c0d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2fab6a37c0d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6a37c0d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6a37c0d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2fab6a37c0d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2fab6a37c0d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fab6a37c0d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2fab6a37c0d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fab6a37c0d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2fab6a37c0d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2fab6a37c0d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6a37c0d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2fab6a37c0d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fab6a37c0d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2fab6a37c0d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2fab6a37c0d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2fab6a37c0d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2fab6a37c0d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fab6a37c0d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2fab6a37c0d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ab6a37c0d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2fab6a37c0d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2fab6a37c0d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veszpreminfo.hu/virtualtour/index.html#p=veszprem_27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9625" y="1341400"/>
            <a:ext cx="7422552" cy="389557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>
            <p:ph type="ctrTitle"/>
          </p:nvPr>
        </p:nvSpPr>
        <p:spPr>
          <a:xfrm>
            <a:off x="157650" y="202104"/>
            <a:ext cx="12034200" cy="1101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8260"/>
              <a:buFont typeface="Century Gothic"/>
              <a:buNone/>
            </a:pPr>
            <a:br>
              <a:rPr lang="hu-HU"/>
            </a:br>
            <a:r>
              <a:rPr lang="hu-HU"/>
              <a:t>Veszprém</a:t>
            </a:r>
            <a:endParaRPr/>
          </a:p>
        </p:txBody>
      </p:sp>
      <p:pic>
        <p:nvPicPr>
          <p:cNvPr id="63" name="Google Shape;6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7245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/>
          <p:nvPr>
            <p:ph type="title"/>
          </p:nvPr>
        </p:nvSpPr>
        <p:spPr>
          <a:xfrm>
            <a:off x="1459451" y="183670"/>
            <a:ext cx="482705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Királynék városa</a:t>
            </a:r>
            <a:endParaRPr/>
          </a:p>
        </p:txBody>
      </p:sp>
      <p:sp>
        <p:nvSpPr>
          <p:cNvPr id="122" name="Google Shape;122;p10"/>
          <p:cNvSpPr txBox="1"/>
          <p:nvPr>
            <p:ph idx="1" type="body"/>
          </p:nvPr>
        </p:nvSpPr>
        <p:spPr>
          <a:xfrm>
            <a:off x="2209997" y="777688"/>
            <a:ext cx="8785108" cy="2807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Fejedelmi székhely – Sarolt székhelye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Gizella királyné is Veszprémben tartotta udvarát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Imre bizánci jegyese a veszprémvölgyi görög apácakolostorban nevelték </a:t>
            </a:r>
            <a:endParaRPr/>
          </a:p>
          <a:p>
            <a:pPr indent="0" lvl="2" marL="10287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hu-HU" sz="2000"/>
              <a:t>→ királynék városa</a:t>
            </a:r>
            <a:endParaRPr sz="2000"/>
          </a:p>
        </p:txBody>
      </p:sp>
      <p:pic>
        <p:nvPicPr>
          <p:cNvPr descr="Bank körvonalas" id="123" name="Google Shape;123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04562" y="582651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08267" y="2898600"/>
            <a:ext cx="8142232" cy="3928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0"/>
          <p:cNvSpPr txBox="1"/>
          <p:nvPr/>
        </p:nvSpPr>
        <p:spPr>
          <a:xfrm>
            <a:off x="778531" y="5287903"/>
            <a:ext cx="202973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Veszprémvölgyi bazilissza apácakolostor romjai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2"/>
          <p:cNvSpPr txBox="1"/>
          <p:nvPr>
            <p:ph type="title"/>
          </p:nvPr>
        </p:nvSpPr>
        <p:spPr>
          <a:xfrm>
            <a:off x="1778886" y="579505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A koronázási palást hímzése</a:t>
            </a:r>
            <a:endParaRPr/>
          </a:p>
        </p:txBody>
      </p:sp>
      <p:sp>
        <p:nvSpPr>
          <p:cNvPr id="131" name="Google Shape;131;p52"/>
          <p:cNvSpPr txBox="1"/>
          <p:nvPr>
            <p:ph idx="1" type="body"/>
          </p:nvPr>
        </p:nvSpPr>
        <p:spPr>
          <a:xfrm>
            <a:off x="1533559" y="1516565"/>
            <a:ext cx="9725726" cy="687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Hagyomány szerint Gizella királyné és a veszprémvölgyi apácák készítették 1031 körül</a:t>
            </a:r>
            <a:endParaRPr/>
          </a:p>
        </p:txBody>
      </p:sp>
      <p:pic>
        <p:nvPicPr>
          <p:cNvPr id="132" name="Google Shape;13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0632" y="2204224"/>
            <a:ext cx="8349941" cy="4610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38" name="Google Shape;138;p53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9" name="Google Shape;13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583" y="287493"/>
            <a:ext cx="10377656" cy="5946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 txBox="1"/>
          <p:nvPr>
            <p:ph type="title"/>
          </p:nvPr>
        </p:nvSpPr>
        <p:spPr>
          <a:xfrm>
            <a:off x="1500106" y="265413"/>
            <a:ext cx="8351300" cy="823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Tatárjárás</a:t>
            </a:r>
            <a:endParaRPr/>
          </a:p>
        </p:txBody>
      </p:sp>
      <p:sp>
        <p:nvSpPr>
          <p:cNvPr id="145" name="Google Shape;145;p12"/>
          <p:cNvSpPr txBox="1"/>
          <p:nvPr>
            <p:ph idx="1" type="body"/>
          </p:nvPr>
        </p:nvSpPr>
        <p:spPr>
          <a:xfrm>
            <a:off x="2340594" y="918117"/>
            <a:ext cx="8351300" cy="2259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1241/42: tatárjárás – Veszprém egyike a tatárok által el nem foglalt helyeknek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1246-1252: IV. Béla lánya, Margit a veszprémvölgyi domonkos apácakolostorban élt</a:t>
            </a:r>
            <a:endParaRPr sz="2000"/>
          </a:p>
        </p:txBody>
      </p:sp>
      <p:pic>
        <p:nvPicPr>
          <p:cNvPr id="146" name="Google Shape;14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5658" y="2717180"/>
            <a:ext cx="7759046" cy="392801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"/>
          <p:cNvSpPr txBox="1"/>
          <p:nvPr/>
        </p:nvSpPr>
        <p:spPr>
          <a:xfrm>
            <a:off x="1717288" y="4137102"/>
            <a:ext cx="176189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Domonkos kolostor romjai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4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Veszprém a késő-Árpád-korban</a:t>
            </a:r>
            <a:endParaRPr/>
          </a:p>
        </p:txBody>
      </p:sp>
      <p:sp>
        <p:nvSpPr>
          <p:cNvPr id="153" name="Google Shape;153;p54"/>
          <p:cNvSpPr txBox="1"/>
          <p:nvPr>
            <p:ph idx="1" type="body"/>
          </p:nvPr>
        </p:nvSpPr>
        <p:spPr>
          <a:xfrm>
            <a:off x="4629884" y="1661531"/>
            <a:ext cx="5919169" cy="1633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Káptalani főiskola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A város első feldúlása – főiskola pusztulása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5"/>
          <p:cNvSpPr txBox="1"/>
          <p:nvPr>
            <p:ph type="title"/>
          </p:nvPr>
        </p:nvSpPr>
        <p:spPr>
          <a:xfrm>
            <a:off x="1756584" y="568354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Törökkori Veszprém</a:t>
            </a:r>
            <a:endParaRPr/>
          </a:p>
        </p:txBody>
      </p:sp>
      <p:sp>
        <p:nvSpPr>
          <p:cNvPr id="159" name="Google Shape;159;p55"/>
          <p:cNvSpPr txBox="1"/>
          <p:nvPr>
            <p:ph idx="1" type="body"/>
          </p:nvPr>
        </p:nvSpPr>
        <p:spPr>
          <a:xfrm>
            <a:off x="646616" y="1653543"/>
            <a:ext cx="4949012" cy="3883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1552-ben foglalta el a török (7 napos ostrom)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1566-ban visszafoglalták a magyarok, de nem tudták tartósan megtartani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A 150 év alatt 17-szer cserélt gazdát a vár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A püspök székhelyét a biztonságos Sümegre tette át</a:t>
            </a:r>
            <a:endParaRPr/>
          </a:p>
        </p:txBody>
      </p:sp>
      <p:pic>
        <p:nvPicPr>
          <p:cNvPr descr="Veszprém vára :: Magyar várak, kastélyok, templomok leírásai, galériái" id="160" name="Google Shape;16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3788" y="1208799"/>
            <a:ext cx="6728212" cy="477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56"/>
          <p:cNvSpPr txBox="1"/>
          <p:nvPr>
            <p:ph type="title"/>
          </p:nvPr>
        </p:nvSpPr>
        <p:spPr>
          <a:xfrm>
            <a:off x="446050" y="111512"/>
            <a:ext cx="7047570" cy="1215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Veszprém a XVIII. században </a:t>
            </a:r>
            <a:endParaRPr/>
          </a:p>
        </p:txBody>
      </p:sp>
      <p:sp>
        <p:nvSpPr>
          <p:cNvPr id="167" name="Google Shape;167;p56"/>
          <p:cNvSpPr txBox="1"/>
          <p:nvPr>
            <p:ph idx="1" type="body"/>
          </p:nvPr>
        </p:nvSpPr>
        <p:spPr>
          <a:xfrm>
            <a:off x="1052204" y="953430"/>
            <a:ext cx="5642517" cy="4951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1702: I.Lipót elrendelte a vár lerombolását – csak a külső föld-védművek és a déli kapuvédelmi rendszert bontották el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1704: a kurucok elfoglalták – majd a labancok elfoglalták és felgyújtották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hu-HU" sz="2000"/>
              <a:t>→ a középkori város teljesen megsemmisült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/>
              <a:t>Padányi Bíró Márton püspök jelentős építkezések Veszprémben – barokk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68" name="Google Shape;168;p56"/>
          <p:cNvSpPr txBox="1"/>
          <p:nvPr/>
        </p:nvSpPr>
        <p:spPr>
          <a:xfrm>
            <a:off x="2068693" y="6211230"/>
            <a:ext cx="48029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Szentháromság-szobor a székesegyházzal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7"/>
          <p:cNvSpPr txBox="1"/>
          <p:nvPr>
            <p:ph type="title"/>
          </p:nvPr>
        </p:nvSpPr>
        <p:spPr>
          <a:xfrm>
            <a:off x="1756584" y="579505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Mindszenty József Veszprémben</a:t>
            </a:r>
            <a:endParaRPr/>
          </a:p>
        </p:txBody>
      </p:sp>
      <p:sp>
        <p:nvSpPr>
          <p:cNvPr id="174" name="Google Shape;174;p57"/>
          <p:cNvSpPr txBox="1"/>
          <p:nvPr>
            <p:ph idx="1" type="body"/>
          </p:nvPr>
        </p:nvSpPr>
        <p:spPr>
          <a:xfrm>
            <a:off x="3858322" y="1412488"/>
            <a:ext cx="8159246" cy="5099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1944 márciusában – még a német megszállás előtt – veszprémi püspökké szentelték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1944 októberében memorandumot adott át a Szálasi-kormánynak, hogy kímélje meg az értelmetlen harcoktól a Dunántúlt – ellenséggé vált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1944 november végétől 1945. április 1-éig volt nyilas fogságban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600"/>
              </a:spcBef>
              <a:spcAft>
                <a:spcPts val="600"/>
              </a:spcAft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a börtönben papszentelést is tartott				  (1944. december 7-én és 10-én is)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Mindszenty Társaság - Mindszenty életút" id="175" name="Google Shape;17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32" y="1412488"/>
            <a:ext cx="3567025" cy="474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8"/>
          <p:cNvSpPr txBox="1"/>
          <p:nvPr>
            <p:ph type="title"/>
          </p:nvPr>
        </p:nvSpPr>
        <p:spPr>
          <a:xfrm>
            <a:off x="1640156" y="557203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1956 - Veszprémben</a:t>
            </a:r>
            <a:endParaRPr/>
          </a:p>
        </p:txBody>
      </p:sp>
      <p:sp>
        <p:nvSpPr>
          <p:cNvPr id="181" name="Google Shape;181;p58"/>
          <p:cNvSpPr txBox="1"/>
          <p:nvPr>
            <p:ph idx="1" type="body"/>
          </p:nvPr>
        </p:nvSpPr>
        <p:spPr>
          <a:xfrm>
            <a:off x="1338145" y="1550019"/>
            <a:ext cx="5586761" cy="491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Az egyetemisták által indított forradalom vér nélkül győzött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a Forradalmi Tanács elnöke dr. Brusznyai Árpád gimnáziumi tanár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ellenezte az egyetemisták felfegyverzését</a:t>
            </a:r>
            <a:endParaRPr/>
          </a:p>
          <a:p>
            <a:pPr indent="-342900" lvl="0" marL="3429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csak november 4-én támadta meg Veszprémet a Szovjet Hadsereg – jelentősebb utcai harcok- nov. 6-ig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Tűztoronyról a veszprémi forradalmárok leverik a vörös csillagot" id="182" name="Google Shape;18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3275" y="0"/>
            <a:ext cx="5038725" cy="67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8"/>
          <p:cNvSpPr txBox="1"/>
          <p:nvPr/>
        </p:nvSpPr>
        <p:spPr>
          <a:xfrm>
            <a:off x="2627305" y="6116131"/>
            <a:ext cx="44117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Leverik a vörös csillagot a Tűztoronyról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9"/>
          <p:cNvSpPr txBox="1"/>
          <p:nvPr>
            <p:ph idx="1" type="body"/>
          </p:nvPr>
        </p:nvSpPr>
        <p:spPr>
          <a:xfrm>
            <a:off x="1683834" y="613316"/>
            <a:ext cx="10381785" cy="2297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Brusznyai Árpádot koncepciós perbe fogták: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	előbb életfogytiglani börtönre, 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	majd a helyi MSZMP vezetőjének személyes közbelépésére halálra ítélték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hu-HU" sz="2000">
                <a:latin typeface="Century Gothic"/>
                <a:ea typeface="Century Gothic"/>
                <a:cs typeface="Century Gothic"/>
                <a:sym typeface="Century Gothic"/>
              </a:rPr>
              <a:t>	1958. januárjában kivégezték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Nemzeti Örökség Intézete - Brusznyai Árpád" id="189" name="Google Shape;18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2794" y="2095500"/>
            <a:ext cx="3552825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6093" y="2765502"/>
            <a:ext cx="6464442" cy="3635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type="title"/>
          </p:nvPr>
        </p:nvSpPr>
        <p:spPr>
          <a:xfrm>
            <a:off x="1466652" y="301083"/>
            <a:ext cx="4722275" cy="823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b="1" lang="hu-HU"/>
              <a:t>Veszprém fekvése</a:t>
            </a:r>
            <a:endParaRPr b="1"/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2629" y="0"/>
            <a:ext cx="56093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/>
        </p:nvSpPr>
        <p:spPr>
          <a:xfrm>
            <a:off x="1115123" y="1538866"/>
            <a:ext cx="4980877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hu-HU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Északi- és a Déli-Bakony találkozásánál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hu-HU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Mezőföld északnyugati csücske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hu-HU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középhegyvidéki és alföldi táj találkozásánál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hu-HU" sz="1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már a honfoglalók előtt is lakott hely, a legkorábbi várak egyike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4300" y="4293219"/>
            <a:ext cx="3906978" cy="2375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0"/>
          <p:cNvSpPr txBox="1"/>
          <p:nvPr>
            <p:ph type="title"/>
          </p:nvPr>
        </p:nvSpPr>
        <p:spPr>
          <a:xfrm>
            <a:off x="1640156" y="59065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Veszprémi látnivalók</a:t>
            </a:r>
            <a:endParaRPr/>
          </a:p>
        </p:txBody>
      </p:sp>
      <p:sp>
        <p:nvSpPr>
          <p:cNvPr id="196" name="Google Shape;196;p60"/>
          <p:cNvSpPr txBox="1"/>
          <p:nvPr>
            <p:ph idx="1" type="body"/>
          </p:nvPr>
        </p:nvSpPr>
        <p:spPr>
          <a:xfrm>
            <a:off x="4819457" y="1386468"/>
            <a:ext cx="4670231" cy="643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A veszprémi vár felújítása</a:t>
            </a:r>
            <a:endParaRPr/>
          </a:p>
        </p:txBody>
      </p:sp>
      <p:pic>
        <p:nvPicPr>
          <p:cNvPr id="197" name="Google Shape;197;p60" title="A veszprémi várnegyed megújulása (rövid verzió)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5834" y="2020586"/>
            <a:ext cx="7826917" cy="442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1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03" name="Google Shape;203;p61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04" name="Google Shape;20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311"/>
            <a:ext cx="12192000" cy="675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/>
        </p:nvSpPr>
        <p:spPr>
          <a:xfrm>
            <a:off x="1158949" y="157591"/>
            <a:ext cx="11033051" cy="618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u-HU" sz="4000" u="none" cap="small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Veszprém városában</a:t>
            </a:r>
            <a:endParaRPr b="1" i="0" sz="4000" u="none" cap="small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Nyomkeresés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Képes krónika (kisfilm):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- </a:t>
            </a: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Hősök kapuja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- Tűztorony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- Bíró-Giczey Ház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- Gizella-kápolna</a:t>
            </a:r>
            <a:endParaRPr/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- Szobrok a várban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Tudáspróba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Drámajáték:	</a:t>
            </a:r>
            <a:endParaRPr/>
          </a:p>
          <a:p>
            <a:pPr indent="0" lvl="0" marL="17954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Szent István megalapítja a veszprémi püspökséget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17954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Gizella királyné hímzi a koronázási palástot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17954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A veszprémi püspök áthelyezi székhelyét Sümegre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17954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Mindszenty József átadja memorandumát a Szálasi-kormánynak</a:t>
            </a:r>
            <a:endParaRPr/>
          </a:p>
          <a:p>
            <a:pPr indent="0" lvl="5" marL="17954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hu-HU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Bursznyai Árpádot koncepciós perben másodfokon halálra ítélik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Múzeum megtekintése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eszprémi Vár" id="214" name="Google Shape;21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258" y="0"/>
            <a:ext cx="10359483" cy="690632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2"/>
          <p:cNvSpPr txBox="1"/>
          <p:nvPr/>
        </p:nvSpPr>
        <p:spPr>
          <a:xfrm>
            <a:off x="4627489" y="446049"/>
            <a:ext cx="293702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Irány Veszprém!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/>
          <p:nvPr>
            <p:ph type="title"/>
          </p:nvPr>
        </p:nvSpPr>
        <p:spPr>
          <a:xfrm>
            <a:off x="1783300" y="4907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Veszprém az államalapításkor</a:t>
            </a:r>
            <a:endParaRPr/>
          </a:p>
        </p:txBody>
      </p:sp>
      <p:sp>
        <p:nvSpPr>
          <p:cNvPr id="77" name="Google Shape;77;p5"/>
          <p:cNvSpPr txBox="1"/>
          <p:nvPr>
            <p:ph idx="1" type="body"/>
          </p:nvPr>
        </p:nvSpPr>
        <p:spPr>
          <a:xfrm>
            <a:off x="1268147" y="1153507"/>
            <a:ext cx="7162175" cy="39328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400"/>
              <a:t>fejedelmi székhely – Koppány megostromolta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400"/>
              <a:t>veszprémi (sólyi) csata: Koppány és István között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⮚"/>
            </a:pPr>
            <a:r>
              <a:rPr lang="hu-HU" sz="2400"/>
              <a:t>Koppány testét felnégyelték: 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hu-HU" sz="2400"/>
              <a:t>Győr, Esztergom, Veszprém és Gyulafehérvár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400"/>
          </a:p>
        </p:txBody>
      </p:sp>
      <p:pic>
        <p:nvPicPr>
          <p:cNvPr descr="undefined" id="78" name="Google Shape;7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7817" y="1427356"/>
            <a:ext cx="4064183" cy="543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"/>
          <p:cNvSpPr txBox="1"/>
          <p:nvPr>
            <p:ph type="title"/>
          </p:nvPr>
        </p:nvSpPr>
        <p:spPr>
          <a:xfrm>
            <a:off x="1506341" y="200364"/>
            <a:ext cx="1011172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Szent István államszervező tevékenysége</a:t>
            </a:r>
            <a:endParaRPr/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0301" y="1242253"/>
            <a:ext cx="8791575" cy="55340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"/>
          <p:cNvSpPr txBox="1"/>
          <p:nvPr/>
        </p:nvSpPr>
        <p:spPr>
          <a:xfrm>
            <a:off x="3302607" y="840809"/>
            <a:ext cx="845455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magyar egyházszervezet – érsekségek, püspökségek létrehozása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4069" y="46186"/>
            <a:ext cx="8157931" cy="681181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"/>
          <p:cNvSpPr txBox="1"/>
          <p:nvPr>
            <p:ph type="title"/>
          </p:nvPr>
        </p:nvSpPr>
        <p:spPr>
          <a:xfrm>
            <a:off x="195414" y="1259729"/>
            <a:ext cx="4131260" cy="18068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A magyar egyházszervezet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0"/>
          <p:cNvSpPr txBox="1"/>
          <p:nvPr>
            <p:ph type="title"/>
          </p:nvPr>
        </p:nvSpPr>
        <p:spPr>
          <a:xfrm>
            <a:off x="1834642" y="523749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Szent István intézkedései a 					kereszténység megerősítésére</a:t>
            </a:r>
            <a:endParaRPr/>
          </a:p>
        </p:txBody>
      </p:sp>
      <p:sp>
        <p:nvSpPr>
          <p:cNvPr id="97" name="Google Shape;97;p50"/>
          <p:cNvSpPr txBox="1"/>
          <p:nvPr>
            <p:ph idx="1" type="body"/>
          </p:nvPr>
        </p:nvSpPr>
        <p:spPr>
          <a:xfrm>
            <a:off x="2687444" y="1804639"/>
            <a:ext cx="8471480" cy="3291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800"/>
              <a:t>10 falu építsen egy templomot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 sz="28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800"/>
              <a:t>Kötelező vasárnapi szentmise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 sz="28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800"/>
              <a:t>Tized fizetése az egyháznak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0" lvl="0" marL="1143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1"/>
          <p:cNvSpPr txBox="1"/>
          <p:nvPr>
            <p:ph type="title"/>
          </p:nvPr>
        </p:nvSpPr>
        <p:spPr>
          <a:xfrm>
            <a:off x="1734281" y="657564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</a:pPr>
            <a:r>
              <a:rPr lang="hu-HU"/>
              <a:t>Közigazgatás megszervezése</a:t>
            </a:r>
            <a:endParaRPr/>
          </a:p>
        </p:txBody>
      </p:sp>
      <p:sp>
        <p:nvSpPr>
          <p:cNvPr id="103" name="Google Shape;103;p51"/>
          <p:cNvSpPr txBox="1"/>
          <p:nvPr>
            <p:ph idx="1" type="body"/>
          </p:nvPr>
        </p:nvSpPr>
        <p:spPr>
          <a:xfrm>
            <a:off x="1734281" y="1304694"/>
            <a:ext cx="10457719" cy="3614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5216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Noto Sans Symbols"/>
              <a:buChar char="⮚"/>
            </a:pPr>
            <a:r>
              <a:rPr lang="hu-HU" sz="2400">
                <a:solidFill>
                  <a:schemeClr val="dk1"/>
                </a:solidFill>
              </a:rPr>
              <a:t>várispánságok: királyi birtokok irányítása; hadszervezet alapjai</a:t>
            </a:r>
            <a:endParaRPr/>
          </a:p>
          <a:p>
            <a:pPr indent="-352167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Noto Sans Symbols"/>
              <a:buChar char="⮚"/>
            </a:pPr>
            <a:r>
              <a:rPr lang="hu-HU" sz="2100">
                <a:solidFill>
                  <a:schemeClr val="dk1"/>
                </a:solidFill>
              </a:rPr>
              <a:t>Élén: ispán, beosztottai a várjobbágyok</a:t>
            </a:r>
            <a:endParaRPr/>
          </a:p>
          <a:p>
            <a:pPr indent="-352167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Noto Sans Symbols"/>
              <a:buChar char="⮚"/>
            </a:pPr>
            <a:r>
              <a:rPr lang="hu-HU" sz="2100">
                <a:solidFill>
                  <a:schemeClr val="dk1"/>
                </a:solidFill>
              </a:rPr>
              <a:t>Gazdasági munkát a szolga jogállású várnépek végezték</a:t>
            </a:r>
            <a:endParaRPr/>
          </a:p>
          <a:p>
            <a:pPr indent="-352167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Noto Sans Symbols"/>
              <a:buChar char="⮚"/>
            </a:pPr>
            <a:r>
              <a:rPr lang="hu-HU" sz="2100">
                <a:solidFill>
                  <a:schemeClr val="dk1"/>
                </a:solidFill>
              </a:rPr>
              <a:t>Az ispán a várhoz rendelt népességből kiállított csapatokkal vonult hadba</a:t>
            </a:r>
            <a:endParaRPr/>
          </a:p>
          <a:p>
            <a:pPr indent="-352167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Noto Sans Symbols"/>
              <a:buChar char="⮚"/>
            </a:pPr>
            <a:r>
              <a:rPr lang="hu-HU" sz="2400">
                <a:solidFill>
                  <a:schemeClr val="dk1"/>
                </a:solidFill>
              </a:rPr>
              <a:t>vármegyék: közigazgatás</a:t>
            </a:r>
            <a:endParaRPr/>
          </a:p>
          <a:p>
            <a:pPr indent="-352167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Bizonyos várispánságokból az egyházi és a világi birtokokat is magába foglaló vármegye központja lett → kibővült feladatkör: adózás, igazságszolgáltatás</a:t>
            </a:r>
            <a:endParaRPr/>
          </a:p>
          <a:p>
            <a:pPr indent="-352167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46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Királyi birtokok túlsúlya → királyi vármegyék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46"/>
              <a:buFont typeface="Century Gothic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109" name="Google Shape;109;p6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0" name="Google Shape;11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0498" y="0"/>
            <a:ext cx="108515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>
            <p:ph type="title"/>
          </p:nvPr>
        </p:nvSpPr>
        <p:spPr>
          <a:xfrm>
            <a:off x="1756584" y="657564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Veszprém vár- és egyházmegye</a:t>
            </a:r>
            <a:endParaRPr/>
          </a:p>
        </p:txBody>
      </p:sp>
      <p:sp>
        <p:nvSpPr>
          <p:cNvPr id="116" name="Google Shape;116;p7"/>
          <p:cNvSpPr txBox="1"/>
          <p:nvPr>
            <p:ph idx="1" type="body"/>
          </p:nvPr>
        </p:nvSpPr>
        <p:spPr>
          <a:xfrm>
            <a:off x="2633816" y="1540189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/>
              <a:t>első püspökségek egyike  - már 1001/1002-ben, de 1009-től oklevél tanúsítja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/>
              <a:t>a veszprémi püspök joga lett a királynék koronázása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/>
              <a:t>a vármegye is korán létrejött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/>
              <a:t>egyházi és világi központ egymás mellett a várban volt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t/>
            </a:r>
            <a:endParaRPr sz="2000"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⮚"/>
            </a:pPr>
            <a:r>
              <a:rPr lang="hu-HU" sz="2000"/>
              <a:t>I. Károly: veszprémi püspök 1313-tól Veszprém vármegye örökös főispánja → a vár elsősorban egyházi központtá vált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2022-05-02T07:21:31Z</dcterms:created>
  <dc:creator>O365 felhasználó</dc:creator>
</cp:coreProperties>
</file>