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6858000" cx="12192000"/>
  <p:notesSz cx="6858000" cy="9144000"/>
  <p:embeddedFontLst>
    <p:embeddedFont>
      <p:font typeface="Century Gothic"/>
      <p:regular r:id="rId18"/>
      <p:bold r:id="rId19"/>
      <p:italic r:id="rId20"/>
      <p:boldItalic r:id="rId21"/>
    </p:embeddedFont>
    <p:embeddedFont>
      <p:font typeface="Open Sans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6" roundtripDataSignature="AMtx7mglnwAl21+QagkQcnhYflDBD97l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enturyGothic-italic.fntdata"/><Relationship Id="rId22" Type="http://schemas.openxmlformats.org/officeDocument/2006/relationships/font" Target="fonts/OpenSans-regular.fntdata"/><Relationship Id="rId21" Type="http://schemas.openxmlformats.org/officeDocument/2006/relationships/font" Target="fonts/CenturyGothic-boldItalic.fntdata"/><Relationship Id="rId24" Type="http://schemas.openxmlformats.org/officeDocument/2006/relationships/font" Target="fonts/OpenSans-italic.fntdata"/><Relationship Id="rId23" Type="http://schemas.openxmlformats.org/officeDocument/2006/relationships/font" Target="fonts/OpenSans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customschemas.google.com/relationships/presentationmetadata" Target="metadata"/><Relationship Id="rId25" Type="http://schemas.openxmlformats.org/officeDocument/2006/relationships/font" Target="fonts/OpenSans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font" Target="fonts/CenturyGothic-bold.fntdata"/><Relationship Id="rId18" Type="http://schemas.openxmlformats.org/officeDocument/2006/relationships/font" Target="fonts/CenturyGothic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2fab56a9ba5_0_4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1" name="Google Shape;11;g2fab56a9ba5_0_4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2" name="Google Shape;12;g2fab56a9ba5_0_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2fab56a9ba5_0_39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g2fab56a9ba5_0_39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7" name="Google Shape;47;g2fab56a9ba5_0_3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2fab56a9ba5_0_4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tartalom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fab56a9ba5_0_45"/>
          <p:cNvSpPr txBox="1"/>
          <p:nvPr>
            <p:ph type="title"/>
          </p:nvPr>
        </p:nvSpPr>
        <p:spPr>
          <a:xfrm>
            <a:off x="2592925" y="624110"/>
            <a:ext cx="89118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52" name="Google Shape;52;g2fab56a9ba5_0_45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 algn="l"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 algn="l"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53" name="Google Shape;53;g2fab56a9ba5_0_45"/>
          <p:cNvSpPr txBox="1"/>
          <p:nvPr>
            <p:ph idx="10" type="dt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g2fab56a9ba5_0_45"/>
          <p:cNvSpPr txBox="1"/>
          <p:nvPr>
            <p:ph idx="11" type="ftr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g2fab56a9ba5_0_45"/>
          <p:cNvSpPr/>
          <p:nvPr/>
        </p:nvSpPr>
        <p:spPr>
          <a:xfrm flipH="1" rot="10800000">
            <a:off x="-4189" y="714372"/>
            <a:ext cx="1588529" cy="507300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g2fab56a9ba5_0_45"/>
          <p:cNvSpPr txBox="1"/>
          <p:nvPr>
            <p:ph idx="12" type="sldNum"/>
          </p:nvPr>
        </p:nvSpPr>
        <p:spPr>
          <a:xfrm>
            <a:off x="531812" y="787782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2fab56a9ba5_0_8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g2fab56a9ba5_0_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2fab56a9ba5_0_1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8" name="Google Shape;18;g2fab56a9ba5_0_1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9" name="Google Shape;19;g2fab56a9ba5_0_1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2fab56a9ba5_0_1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2" name="Google Shape;22;g2fab56a9ba5_0_15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3" name="Google Shape;23;g2fab56a9ba5_0_15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4" name="Google Shape;24;g2fab56a9ba5_0_1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2fab56a9ba5_0_2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7" name="Google Shape;27;g2fab56a9ba5_0_2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2fab56a9ba5_0_23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30" name="Google Shape;30;g2fab56a9ba5_0_23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1" name="Google Shape;31;g2fab56a9ba5_0_2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2fab56a9ba5_0_27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34" name="Google Shape;34;g2fab56a9ba5_0_2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2fab56a9ba5_0_3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g2fab56a9ba5_0_30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38" name="Google Shape;38;g2fab56a9ba5_0_30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9" name="Google Shape;39;g2fab56a9ba5_0_30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0" name="Google Shape;40;g2fab56a9ba5_0_3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2fab56a9ba5_0_36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43" name="Google Shape;43;g2fab56a9ba5_0_3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2fab56a9ba5_0_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g2fab56a9ba5_0_0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indent="-3492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indent="-3492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indent="-3492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indent="-3492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indent="-3492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indent="-3492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indent="-3492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indent="-3492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g2fab56a9ba5_0_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DDE6C3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"/>
          <p:cNvSpPr txBox="1"/>
          <p:nvPr>
            <p:ph type="ctrTitle"/>
          </p:nvPr>
        </p:nvSpPr>
        <p:spPr>
          <a:xfrm>
            <a:off x="1898690" y="844510"/>
            <a:ext cx="3710018" cy="41697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Century Gothic"/>
              <a:buNone/>
            </a:pPr>
            <a:r>
              <a:rPr lang="hu-HU" sz="4400"/>
              <a:t>Katonai Emlékpark Pákozd</a:t>
            </a:r>
            <a:endParaRPr/>
          </a:p>
        </p:txBody>
      </p:sp>
      <p:pic>
        <p:nvPicPr>
          <p:cNvPr descr="A képen szöveg, szimbólum, Az Egyesült Államok zászlaja, zászló látható&#10;&#10;Automatikusan generált leírás" id="62" name="Google Shape;62;p1"/>
          <p:cNvPicPr preferRelativeResize="0"/>
          <p:nvPr/>
        </p:nvPicPr>
        <p:blipFill rotWithShape="1">
          <a:blip r:embed="rId3">
            <a:alphaModFix/>
          </a:blip>
          <a:srcRect b="1260" l="0" r="-1" t="0"/>
          <a:stretch/>
        </p:blipFill>
        <p:spPr>
          <a:xfrm>
            <a:off x="6095998" y="-20965"/>
            <a:ext cx="6096002" cy="6878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724534"/>
            <a:ext cx="5734050" cy="113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"/>
          <p:cNvSpPr txBox="1"/>
          <p:nvPr>
            <p:ph type="title"/>
          </p:nvPr>
        </p:nvSpPr>
        <p:spPr>
          <a:xfrm>
            <a:off x="1759805" y="2177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Harcok az Isonzónál</a:t>
            </a:r>
            <a:endParaRPr/>
          </a:p>
        </p:txBody>
      </p:sp>
      <p:sp>
        <p:nvSpPr>
          <p:cNvPr id="135" name="Google Shape;135;p10"/>
          <p:cNvSpPr txBox="1"/>
          <p:nvPr>
            <p:ph idx="1" type="body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34290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36" name="Google Shape;13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25060" y="0"/>
            <a:ext cx="476694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64555"/>
            <a:ext cx="7209696" cy="515943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0"/>
          <p:cNvSpPr txBox="1"/>
          <p:nvPr/>
        </p:nvSpPr>
        <p:spPr>
          <a:xfrm>
            <a:off x="1647075" y="6451431"/>
            <a:ext cx="378020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Elpusztított híd az Isonzó folyónál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DDE6C3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1"/>
          <p:cNvSpPr txBox="1"/>
          <p:nvPr>
            <p:ph type="title"/>
          </p:nvPr>
        </p:nvSpPr>
        <p:spPr>
          <a:xfrm>
            <a:off x="1687669" y="624110"/>
            <a:ext cx="4137059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Century Gothic"/>
              <a:buNone/>
            </a:pPr>
            <a:r>
              <a:rPr lang="hu-HU" sz="3200"/>
              <a:t>Élet a lövészárokban</a:t>
            </a:r>
            <a:endParaRPr/>
          </a:p>
        </p:txBody>
      </p:sp>
      <p:pic>
        <p:nvPicPr>
          <p:cNvPr id="144" name="Google Shape;144;p11"/>
          <p:cNvPicPr preferRelativeResize="0"/>
          <p:nvPr/>
        </p:nvPicPr>
        <p:blipFill rotWithShape="1">
          <a:blip r:embed="rId3">
            <a:alphaModFix/>
          </a:blip>
          <a:srcRect b="13222" l="0" r="0" t="11173"/>
          <a:stretch/>
        </p:blipFill>
        <p:spPr>
          <a:xfrm>
            <a:off x="6091916" y="10"/>
            <a:ext cx="6100084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1"/>
          <p:cNvSpPr txBox="1"/>
          <p:nvPr/>
        </p:nvSpPr>
        <p:spPr>
          <a:xfrm>
            <a:off x="3122289" y="6400800"/>
            <a:ext cx="283603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Lövészárok a Doberdón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DDE6C3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2"/>
          <p:cNvSpPr/>
          <p:nvPr/>
        </p:nvSpPr>
        <p:spPr>
          <a:xfrm>
            <a:off x="0" y="-786"/>
            <a:ext cx="12192000" cy="6854038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DE6C3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1" name="Google Shape;151;p12"/>
          <p:cNvSpPr txBox="1"/>
          <p:nvPr>
            <p:ph type="title"/>
          </p:nvPr>
        </p:nvSpPr>
        <p:spPr>
          <a:xfrm>
            <a:off x="649224" y="645106"/>
            <a:ext cx="3650279" cy="12598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C574F"/>
              </a:buClr>
              <a:buSzPts val="3600"/>
              <a:buFont typeface="Century Gothic"/>
              <a:buNone/>
            </a:pPr>
            <a:r>
              <a:rPr lang="hu-HU">
                <a:solidFill>
                  <a:srgbClr val="3C574F"/>
                </a:solidFill>
              </a:rPr>
              <a:t>Emlékezet</a:t>
            </a:r>
            <a:endParaRPr/>
          </a:p>
        </p:txBody>
      </p:sp>
      <p:sp>
        <p:nvSpPr>
          <p:cNvPr id="152" name="Google Shape;152;p12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3C574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3" name="Google Shape;153;p12"/>
          <p:cNvSpPr/>
          <p:nvPr/>
        </p:nvSpPr>
        <p:spPr>
          <a:xfrm>
            <a:off x="-1" y="6061223"/>
            <a:ext cx="1038036" cy="506277"/>
          </a:xfrm>
          <a:custGeom>
            <a:rect b="b" l="l" r="r" t="t"/>
            <a:pathLst>
              <a:path extrusionOk="0" h="506277" w="1038036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4" name="Google Shape;154;p12"/>
          <p:cNvPicPr preferRelativeResize="0"/>
          <p:nvPr/>
        </p:nvPicPr>
        <p:blipFill rotWithShape="1">
          <a:blip r:embed="rId3">
            <a:alphaModFix/>
          </a:blip>
          <a:srcRect b="-1" l="11406" r="5722" t="0"/>
          <a:stretch/>
        </p:blipFill>
        <p:spPr>
          <a:xfrm>
            <a:off x="4619543" y="10"/>
            <a:ext cx="7572457" cy="6853242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2"/>
          <p:cNvSpPr txBox="1"/>
          <p:nvPr/>
        </p:nvSpPr>
        <p:spPr>
          <a:xfrm>
            <a:off x="1003650" y="6089539"/>
            <a:ext cx="365027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székesfehérvári 17-es honvéd gyalogezred emlékműve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3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161" name="Google Shape;161;p13"/>
          <p:cNvSpPr txBox="1"/>
          <p:nvPr>
            <p:ph idx="1" type="body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34290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62" name="Google Shape;16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5" y="0"/>
            <a:ext cx="1218838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3"/>
          <p:cNvSpPr txBox="1"/>
          <p:nvPr/>
        </p:nvSpPr>
        <p:spPr>
          <a:xfrm>
            <a:off x="5708208" y="208114"/>
            <a:ext cx="6043642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4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Találkozunk Pákozdon!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DDE6C3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"/>
          <p:cNvSpPr txBox="1"/>
          <p:nvPr>
            <p:ph type="title"/>
          </p:nvPr>
        </p:nvSpPr>
        <p:spPr>
          <a:xfrm>
            <a:off x="649224" y="645106"/>
            <a:ext cx="3650279" cy="12598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Emlékpark</a:t>
            </a: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" name="Google Shape;70;p2"/>
          <p:cNvSpPr txBox="1"/>
          <p:nvPr>
            <p:ph idx="1" type="body"/>
          </p:nvPr>
        </p:nvSpPr>
        <p:spPr>
          <a:xfrm>
            <a:off x="649225" y="1480930"/>
            <a:ext cx="4230888" cy="44119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hu-HU" sz="2800"/>
              <a:t>Obeliszk 🡪 1951-ben adták át a pákozdi csata emlékére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hu-HU" sz="2800"/>
              <a:t>Az emlékpark a Magyar Honvédség 175 éves, teljes időszakát átöleli</a:t>
            </a:r>
            <a:endParaRPr sz="2800"/>
          </a:p>
        </p:txBody>
      </p:sp>
      <p:pic>
        <p:nvPicPr>
          <p:cNvPr id="71" name="Google Shape;7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8797" y="640080"/>
            <a:ext cx="6055069" cy="5252773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2"/>
          <p:cNvSpPr/>
          <p:nvPr/>
        </p:nvSpPr>
        <p:spPr>
          <a:xfrm>
            <a:off x="-1" y="6061223"/>
            <a:ext cx="1038036" cy="506277"/>
          </a:xfrm>
          <a:custGeom>
            <a:rect b="b" l="l" r="r" t="t"/>
            <a:pathLst>
              <a:path extrusionOk="0" h="506277" w="1038036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Úton Pákozdig</a:t>
            </a:r>
            <a:endParaRPr/>
          </a:p>
        </p:txBody>
      </p:sp>
      <p:pic>
        <p:nvPicPr>
          <p:cNvPr id="78" name="Google Shape;7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8992" y="1298261"/>
            <a:ext cx="5038725" cy="54483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3"/>
          <p:cNvSpPr txBox="1"/>
          <p:nvPr>
            <p:ph idx="1" type="body"/>
          </p:nvPr>
        </p:nvSpPr>
        <p:spPr>
          <a:xfrm>
            <a:off x="5679440" y="1298261"/>
            <a:ext cx="5825172" cy="46129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hu-HU" sz="2800"/>
              <a:t>Jellačić horvát bán császári zászlók alatt 1848. szeptember 11-én átkel a Dráván Légrádnál</a:t>
            </a:r>
            <a:endParaRPr sz="2800"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hu-HU" sz="2800"/>
              <a:t>A Balaton déli partja mellett halad a főváros felé</a:t>
            </a:r>
            <a:endParaRPr/>
          </a:p>
        </p:txBody>
      </p:sp>
      <p:sp>
        <p:nvSpPr>
          <p:cNvPr id="80" name="Google Shape;80;p3"/>
          <p:cNvSpPr/>
          <p:nvPr/>
        </p:nvSpPr>
        <p:spPr>
          <a:xfrm>
            <a:off x="1930400" y="5201920"/>
            <a:ext cx="741680" cy="357819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"/>
          <p:cNvSpPr txBox="1"/>
          <p:nvPr>
            <p:ph idx="1" type="body"/>
          </p:nvPr>
        </p:nvSpPr>
        <p:spPr>
          <a:xfrm>
            <a:off x="7285384" y="719390"/>
            <a:ext cx="4219228" cy="5191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hu-HU" sz="2800"/>
              <a:t>István nádor a Kisfaludy gőzös fedélzetén tárgyalna Jellačić-csal, de ő ezt visszautasítja</a:t>
            </a:r>
            <a:endParaRPr/>
          </a:p>
        </p:txBody>
      </p:sp>
      <p:pic>
        <p:nvPicPr>
          <p:cNvPr descr="A képen kültéri, rajz, vázlat, festmény látható&#10;&#10;Automatikusan generált leírás" id="86" name="Google Shape;8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81359"/>
            <a:ext cx="7129599" cy="5283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DDE6C3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"/>
          <p:cNvSpPr/>
          <p:nvPr/>
        </p:nvSpPr>
        <p:spPr>
          <a:xfrm>
            <a:off x="0" y="-786"/>
            <a:ext cx="12192000" cy="6854038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DE6C3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2" name="Google Shape;92;p5"/>
          <p:cNvSpPr txBox="1"/>
          <p:nvPr>
            <p:ph type="title"/>
          </p:nvPr>
        </p:nvSpPr>
        <p:spPr>
          <a:xfrm>
            <a:off x="649224" y="645106"/>
            <a:ext cx="3650279" cy="12598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Pákozdi csata előtt</a:t>
            </a:r>
            <a:endParaRPr/>
          </a:p>
        </p:txBody>
      </p:sp>
      <p:sp>
        <p:nvSpPr>
          <p:cNvPr id="93" name="Google Shape;93;p5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4" name="Google Shape;94;p5"/>
          <p:cNvSpPr txBox="1"/>
          <p:nvPr>
            <p:ph idx="1" type="body"/>
          </p:nvPr>
        </p:nvSpPr>
        <p:spPr>
          <a:xfrm>
            <a:off x="268357" y="2133600"/>
            <a:ext cx="4351186" cy="37592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hu-HU" sz="2800"/>
              <a:t>A csata előtti haditanácsra Sukorón került sor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hu-HU" sz="2800"/>
              <a:t>A tiszteken kívül többek közt jelen volt gróf Batthyány Lajos is</a:t>
            </a:r>
            <a:endParaRPr/>
          </a:p>
        </p:txBody>
      </p:sp>
      <p:pic>
        <p:nvPicPr>
          <p:cNvPr id="95" name="Google Shape;9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19543" y="667567"/>
            <a:ext cx="6953577" cy="5197798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5"/>
          <p:cNvSpPr/>
          <p:nvPr/>
        </p:nvSpPr>
        <p:spPr>
          <a:xfrm>
            <a:off x="-1" y="6061223"/>
            <a:ext cx="1038036" cy="506277"/>
          </a:xfrm>
          <a:custGeom>
            <a:rect b="b" l="l" r="r" t="t"/>
            <a:pathLst>
              <a:path extrusionOk="0" h="506277" w="1038036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" name="Google Shape;97;p5"/>
          <p:cNvSpPr txBox="1"/>
          <p:nvPr/>
        </p:nvSpPr>
        <p:spPr>
          <a:xfrm>
            <a:off x="6644640" y="5945029"/>
            <a:ext cx="408432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sukorói református templom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8992" y="0"/>
            <a:ext cx="495961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55590" y="0"/>
            <a:ext cx="543641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6"/>
          <p:cNvSpPr txBox="1"/>
          <p:nvPr/>
        </p:nvSpPr>
        <p:spPr>
          <a:xfrm>
            <a:off x="2122917" y="210844"/>
            <a:ext cx="165942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Josip Jellačić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5" name="Google Shape;105;p6"/>
          <p:cNvSpPr txBox="1"/>
          <p:nvPr/>
        </p:nvSpPr>
        <p:spPr>
          <a:xfrm>
            <a:off x="10296195" y="175029"/>
            <a:ext cx="157286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Móga János</a:t>
            </a:r>
            <a:endParaRPr/>
          </a:p>
        </p:txBody>
      </p:sp>
      <p:pic>
        <p:nvPicPr>
          <p:cNvPr id="106" name="Google Shape;106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92443" y="3160753"/>
            <a:ext cx="1207113" cy="536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DDE6C3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"/>
          <p:cNvSpPr txBox="1"/>
          <p:nvPr>
            <p:ph type="title"/>
          </p:nvPr>
        </p:nvSpPr>
        <p:spPr>
          <a:xfrm>
            <a:off x="1236183" y="73255"/>
            <a:ext cx="3650279" cy="12598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A csata</a:t>
            </a:r>
            <a:endParaRPr/>
          </a:p>
        </p:txBody>
      </p:sp>
      <p:sp>
        <p:nvSpPr>
          <p:cNvPr id="112" name="Google Shape;112;p7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3" name="Google Shape;11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2677172"/>
            <a:ext cx="5985120" cy="3890328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7"/>
          <p:cNvSpPr/>
          <p:nvPr/>
        </p:nvSpPr>
        <p:spPr>
          <a:xfrm>
            <a:off x="-1" y="6061223"/>
            <a:ext cx="1038036" cy="506277"/>
          </a:xfrm>
          <a:custGeom>
            <a:rect b="b" l="l" r="r" t="t"/>
            <a:pathLst>
              <a:path extrusionOk="0" h="506277" w="1038036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5" name="Google Shape;115;p7"/>
          <p:cNvSpPr txBox="1"/>
          <p:nvPr/>
        </p:nvSpPr>
        <p:spPr>
          <a:xfrm>
            <a:off x="3886830" y="6217895"/>
            <a:ext cx="199926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pákozdi csata</a:t>
            </a:r>
            <a:endParaRPr/>
          </a:p>
        </p:txBody>
      </p:sp>
      <p:pic>
        <p:nvPicPr>
          <p:cNvPr id="116" name="Google Shape;11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9321" y="793431"/>
            <a:ext cx="5679016" cy="5158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DDE6C3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8"/>
          <p:cNvSpPr txBox="1"/>
          <p:nvPr>
            <p:ph type="title"/>
          </p:nvPr>
        </p:nvSpPr>
        <p:spPr>
          <a:xfrm>
            <a:off x="1687669" y="624110"/>
            <a:ext cx="4137059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Century Gothic"/>
              <a:buNone/>
            </a:pPr>
            <a:r>
              <a:rPr lang="hu-HU" sz="3200"/>
              <a:t>Következmények</a:t>
            </a:r>
            <a:endParaRPr/>
          </a:p>
        </p:txBody>
      </p:sp>
      <p:sp>
        <p:nvSpPr>
          <p:cNvPr id="122" name="Google Shape;122;p8"/>
          <p:cNvSpPr txBox="1"/>
          <p:nvPr>
            <p:ph idx="1" type="body"/>
          </p:nvPr>
        </p:nvSpPr>
        <p:spPr>
          <a:xfrm>
            <a:off x="655983" y="1490870"/>
            <a:ext cx="5585791" cy="44203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hu-HU" sz="2800">
                <a:latin typeface="Calibri"/>
                <a:ea typeface="Calibri"/>
                <a:cs typeface="Calibri"/>
                <a:sym typeface="Calibri"/>
              </a:rPr>
              <a:t>Jellačić</a:t>
            </a:r>
            <a:r>
              <a:rPr lang="hu-HU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 fegyverszünetet felhasználva Bécs felé vonul vissza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hu-HU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magyar haderő csak késve követi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hu-HU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Habár a csata kevés emberáldozatot követelt jelentősége mégis nagy a magyar honvédelem történetében</a:t>
            </a:r>
            <a:endParaRPr sz="2800">
              <a:solidFill>
                <a:srgbClr val="000000"/>
              </a:solidFill>
            </a:endParaRPr>
          </a:p>
        </p:txBody>
      </p:sp>
      <p:pic>
        <p:nvPicPr>
          <p:cNvPr descr="A képen térkép, szöveg, atlasz, Betűtípus látható&#10;&#10;Automatikusan generált leírás" id="123" name="Google Shape;12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90647" y="645106"/>
            <a:ext cx="4854165" cy="5247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9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A nagy háború</a:t>
            </a:r>
            <a:endParaRPr/>
          </a:p>
        </p:txBody>
      </p:sp>
      <p:pic>
        <p:nvPicPr>
          <p:cNvPr id="129" name="Google Shape;12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1072" y="1297487"/>
            <a:ext cx="7091680" cy="5318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2023-09-10T09:14:53Z</dcterms:created>
  <dc:creator>Tibor Dalos</dc:creator>
</cp:coreProperties>
</file>